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376" r:id="rId1"/>
  </p:sldMasterIdLst>
  <p:notesMasterIdLst>
    <p:notesMasterId r:id="rId33"/>
  </p:notesMasterIdLst>
  <p:handoutMasterIdLst>
    <p:handoutMasterId r:id="rId34"/>
  </p:handoutMasterIdLst>
  <p:sldIdLst>
    <p:sldId id="256" r:id="rId2"/>
    <p:sldId id="369" r:id="rId3"/>
    <p:sldId id="374" r:id="rId4"/>
    <p:sldId id="371" r:id="rId5"/>
    <p:sldId id="372" r:id="rId6"/>
    <p:sldId id="302" r:id="rId7"/>
    <p:sldId id="303" r:id="rId8"/>
    <p:sldId id="306" r:id="rId9"/>
    <p:sldId id="307" r:id="rId10"/>
    <p:sldId id="308" r:id="rId11"/>
    <p:sldId id="309" r:id="rId12"/>
    <p:sldId id="273" r:id="rId13"/>
    <p:sldId id="310" r:id="rId14"/>
    <p:sldId id="415" r:id="rId15"/>
    <p:sldId id="364" r:id="rId16"/>
    <p:sldId id="365" r:id="rId17"/>
    <p:sldId id="366" r:id="rId18"/>
    <p:sldId id="367" r:id="rId19"/>
    <p:sldId id="326" r:id="rId20"/>
    <p:sldId id="335" r:id="rId21"/>
    <p:sldId id="315" r:id="rId22"/>
    <p:sldId id="413" r:id="rId23"/>
    <p:sldId id="344" r:id="rId24"/>
    <p:sldId id="363" r:id="rId25"/>
    <p:sldId id="352" r:id="rId26"/>
    <p:sldId id="443" r:id="rId27"/>
    <p:sldId id="444" r:id="rId28"/>
    <p:sldId id="445" r:id="rId29"/>
    <p:sldId id="446" r:id="rId30"/>
    <p:sldId id="447" r:id="rId31"/>
    <p:sldId id="448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00FF00"/>
    <a:srgbClr val="80FF00"/>
    <a:srgbClr val="FF0000"/>
    <a:srgbClr val="FF6FCF"/>
    <a:srgbClr val="FF0080"/>
    <a:srgbClr val="FFFF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31"/>
    <p:restoredTop sz="94675"/>
  </p:normalViewPr>
  <p:slideViewPr>
    <p:cSldViewPr>
      <p:cViewPr varScale="1">
        <p:scale>
          <a:sx n="81" d="100"/>
          <a:sy n="81" d="100"/>
        </p:scale>
        <p:origin x="17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7B6F882-8597-8948-BF70-DBE22254DE2F}" type="datetimeFigureOut">
              <a:rPr lang="en-US" altLang="x-none"/>
              <a:pPr>
                <a:defRPr/>
              </a:pPr>
              <a:t>2/6/19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6AB08D9-7ED6-234F-8425-E81271F532C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5FA5747-6270-4245-A522-F0B1D53C7C7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CFD37FE-661B-4440-896D-E5D2609DAB7E}" type="slidenum">
              <a:rPr lang="en-US" altLang="x-none" sz="1200"/>
              <a:pPr/>
              <a:t>1</a:t>
            </a:fld>
            <a:endParaRPr lang="en-US" altLang="x-none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5571D42-7B31-C24B-A897-EBC80221AD5E}" type="slidenum">
              <a:rPr lang="en-US" altLang="x-none" sz="1200"/>
              <a:pPr/>
              <a:t>15</a:t>
            </a:fld>
            <a:endParaRPr lang="en-US" altLang="x-none" sz="1200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A059337-8DBC-6144-AC6A-A43E7682CFED}" type="slidenum">
              <a:rPr lang="en-US" altLang="x-none" sz="1200"/>
              <a:pPr/>
              <a:t>16</a:t>
            </a:fld>
            <a:endParaRPr lang="en-US" altLang="x-none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625BF03-79F8-0E4A-BAE4-E785A8AA1180}" type="slidenum">
              <a:rPr lang="en-US" altLang="x-none" sz="1200"/>
              <a:pPr/>
              <a:t>17</a:t>
            </a:fld>
            <a:endParaRPr lang="en-US" altLang="x-none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C4B00DD-1423-A64D-AE38-327F068B0830}" type="slidenum">
              <a:rPr lang="en-US" altLang="x-none" sz="1200"/>
              <a:pPr/>
              <a:t>18</a:t>
            </a:fld>
            <a:endParaRPr lang="en-US" altLang="x-none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08A0338-ADC5-F941-92F7-1EF82B7608A7}" type="slidenum">
              <a:rPr lang="en-US" altLang="x-none" sz="1200"/>
              <a:pPr/>
              <a:t>19</a:t>
            </a:fld>
            <a:endParaRPr lang="en-US" altLang="x-none" sz="12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note that this pressure is different from the one previously defined; I could leave here and still you would know almost as much as the next physicist about the DE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2ED446C-7242-9744-838E-C13F8C19F29A}" type="slidenum">
              <a:rPr lang="en-US" altLang="x-none" sz="1200"/>
              <a:pPr/>
              <a:t>20</a:t>
            </a:fld>
            <a:endParaRPr lang="en-US" altLang="x-none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CAVEAT!</a:t>
            </a:r>
          </a:p>
          <a:p>
            <a:pPr eaLnBrk="1" hangingPunct="1"/>
            <a:r>
              <a:rPr lang="en-US" altLang="x-none">
                <a:ea typeface="ＭＳ Ｐゴシック" charset="-128"/>
              </a:rPr>
              <a:t>Concept of vacuum energy is not new: atoms in their ground state have non-zero energy.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72A6E97-B9B3-F845-9B01-829DDAF1A4ED}" type="slidenum">
              <a:rPr lang="en-US" altLang="x-none" sz="1200"/>
              <a:pPr/>
              <a:t>21</a:t>
            </a:fld>
            <a:endParaRPr lang="en-US" altLang="x-none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here I am using CC as DE intechangeably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DB41AF4-EA1D-374E-9C35-B080B59A7AAF}" type="slidenum">
              <a:rPr lang="en-US" altLang="x-none" sz="1200"/>
              <a:pPr/>
              <a:t>22</a:t>
            </a:fld>
            <a:endParaRPr lang="en-US" altLang="x-none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It really just seems to be a property of spacetime!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9A16713-594B-8548-8914-EDA5D01E06A7}" type="slidenum">
              <a:rPr lang="en-US" altLang="x-none" sz="1200"/>
              <a:pPr/>
              <a:t>23</a:t>
            </a:fld>
            <a:endParaRPr lang="en-US" altLang="x-none" sz="12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0E8F48-1577-7C49-87B3-A15AC32A8BB4}" type="slidenum">
              <a:rPr lang="en-US" altLang="x-none" sz="1200"/>
              <a:pPr/>
              <a:t>24</a:t>
            </a:fld>
            <a:endParaRPr lang="en-US" altLang="x-none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5107CB5-4BD1-7E4B-B5B0-E7BFB9CB809F}" type="slidenum">
              <a:rPr lang="en-US" altLang="x-none" sz="1200"/>
              <a:pPr/>
              <a:t>6</a:t>
            </a:fld>
            <a:endParaRPr lang="en-US" altLang="x-none" sz="12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Expanding and cooling: go back, small, hot and dense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8E7AA65D-3D3F-B24B-8A82-FD35A7AF7DEB}" type="slidenum">
              <a:rPr lang="en-US" altLang="x-none" sz="1200"/>
              <a:pPr/>
              <a:t>25</a:t>
            </a:fld>
            <a:endParaRPr lang="en-US" altLang="x-none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E5110B7-93E8-4C44-B7AB-5E83C2DA2ACD}" type="slidenum">
              <a:rPr lang="en-US" altLang="x-none" sz="1200"/>
              <a:pPr/>
              <a:t>7</a:t>
            </a:fld>
            <a:endParaRPr lang="en-US" altLang="x-none" sz="12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B0220B61-910A-8845-B564-1EE57B0ADA3F}" type="slidenum">
              <a:rPr lang="en-US" altLang="x-none" sz="1200"/>
              <a:pPr/>
              <a:t>8</a:t>
            </a:fld>
            <a:endParaRPr lang="en-US" altLang="x-none" sz="12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B8EEFC8-59B7-7747-BA42-81AE7CCFD579}" type="slidenum">
              <a:rPr lang="en-US" altLang="x-none" sz="1200"/>
              <a:pPr/>
              <a:t>9</a:t>
            </a:fld>
            <a:endParaRPr lang="en-US" altLang="x-none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9E3E940-8631-524E-B809-8815B39C0C08}" type="slidenum">
              <a:rPr lang="en-US" altLang="x-none" sz="1200"/>
              <a:pPr/>
              <a:t>10</a:t>
            </a:fld>
            <a:endParaRPr lang="en-US" altLang="x-none" sz="12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409F84-DA14-7E4E-B354-9E899908CC79}" type="slidenum">
              <a:rPr lang="en-US" altLang="x-none" sz="1200"/>
              <a:pPr/>
              <a:t>11</a:t>
            </a:fld>
            <a:endParaRPr lang="en-US" altLang="x-none" sz="12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92501C9-4E12-F747-88CE-5318A510DE53}" type="slidenum">
              <a:rPr lang="en-US" altLang="x-none" sz="1200"/>
              <a:pPr/>
              <a:t>12</a:t>
            </a:fld>
            <a:endParaRPr lang="en-US" altLang="x-none" sz="12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4542379A-637E-C748-8682-31F8C831CFB1}" type="slidenum">
              <a:rPr lang="en-US" altLang="x-none" sz="1200"/>
              <a:pPr/>
              <a:t>13</a:t>
            </a:fld>
            <a:endParaRPr lang="en-US" altLang="x-none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My career at the time; how often crazy results just means that there is an error.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DD427B8-BE0E-E24E-A2FD-52DC04A949F0}" type="datetime1">
              <a:rPr lang="en-US" altLang="x-none"/>
              <a:pPr>
                <a:defRPr/>
              </a:pPr>
              <a:t>2/6/19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221F97-0BFB-8346-AC65-AF5A3BF3F6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618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Viviana Acquaviva (CUNY), Rockefeller U, April2015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0B612D-1628-4441-90F3-1D9C2786BC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99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Viviana Acquaviva (CUNY), Rockefeller U, April2015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72389C9-7E9F-6B47-B706-D095CE9E4A9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206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Viviana Acquaviva (CUNY), </a:t>
            </a:r>
            <a:r>
              <a:rPr lang="en-US" err="1"/>
              <a:t>Macalulay</a:t>
            </a:r>
            <a:r>
              <a:rPr lang="en-US"/>
              <a:t> Honors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9BD89B-E433-E04D-B6A6-EFD35CBE39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712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DFB822-FBCB-F74F-A304-31072B14B638}" type="datetime1">
              <a:rPr lang="en-US" altLang="x-none"/>
              <a:pPr>
                <a:defRPr/>
              </a:pPr>
              <a:t>2/6/19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3BE3BC-7A88-7F47-82E8-2309045E16B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289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Viviana Acquaviva (CUNY), Rockefeller U, April2015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669374-6CD5-3F4C-A9C7-D7893811A88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740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Viviana Acquaviva (CUNY), Rockefeller U, April2015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A46BAC-18AF-9742-A117-5526F44E5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946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Viviana Acquaviva (CUNY), Rockefeller U, April2015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CBDEF1-EAB0-4E45-A4FF-CED267F1D9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938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Viviana Acquaviva (CUNY), Rockefeller U, April2015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1E98BC-B1E5-F749-8014-8532E4C370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058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Viviana Acquaviva (CUNY), Rockefeller U, April2015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2FD664-3079-7041-878D-BA2D7DDECA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726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0F7BB3-C372-B146-B6EB-1BDE1CE084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Viviana Acquaviva (CUNY), Rockefeller U, April2015 </a:t>
            </a:r>
          </a:p>
        </p:txBody>
      </p:sp>
    </p:spTree>
    <p:extLst>
      <p:ext uri="{BB962C8B-B14F-4D97-AF65-F5344CB8AC3E}">
        <p14:creationId xmlns:p14="http://schemas.microsoft.com/office/powerpoint/2010/main" val="171182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8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7DF58C0-D9C4-7D4E-9FA4-08C3275336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7456" y="4048919"/>
            <a:ext cx="2366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Viviana Acquaviva (CUNY), Rockefeller U, April 2015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738" y="1646237"/>
            <a:ext cx="2438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CB16CB9-DEE3-DF46-AE18-D4F6610217F6}" type="datetime1">
              <a:rPr lang="en-US" altLang="x-none"/>
              <a:pPr>
                <a:defRPr/>
              </a:pPr>
              <a:t>2/6/19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10" r:id="rId2"/>
    <p:sldLayoutId id="2147484511" r:id="rId3"/>
    <p:sldLayoutId id="2147484512" r:id="rId4"/>
    <p:sldLayoutId id="2147484513" r:id="rId5"/>
    <p:sldLayoutId id="2147484514" r:id="rId6"/>
    <p:sldLayoutId id="2147484515" r:id="rId7"/>
    <p:sldLayoutId id="2147484516" r:id="rId8"/>
    <p:sldLayoutId id="2147484517" r:id="rId9"/>
    <p:sldLayoutId id="2147484518" r:id="rId10"/>
    <p:sldLayoutId id="214748451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 spc="-1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9pPr>
    </p:titleStyle>
    <p:bodyStyle>
      <a:lvl1pPr marL="342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3976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E2751D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79525" indent="-228600" algn="l" rtl="0" eaLnBrk="0" fontAlgn="base" hangingPunct="0">
        <a:spcBef>
          <a:spcPct val="20000"/>
        </a:spcBef>
        <a:spcAft>
          <a:spcPct val="0"/>
        </a:spcAft>
        <a:buClr>
          <a:srgbClr val="FFB400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54163" indent="-228600" algn="l" rtl="0" eaLnBrk="0" fontAlgn="base" hangingPunct="0">
        <a:spcBef>
          <a:spcPct val="20000"/>
        </a:spcBef>
        <a:spcAft>
          <a:spcPct val="0"/>
        </a:spcAft>
        <a:buClr>
          <a:srgbClr val="7EB606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hubblesite.org/hubble_discoveries/dark_energy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supernova.lbl.gov/PhysicsTodayArticle.pdf" TargetMode="External"/><Relationship Id="rId3" Type="http://schemas.openxmlformats.org/officeDocument/2006/relationships/hyperlink" Target="http://www.nature.com/scientificamerican/journal/v314/n3/full/scientificamerican0316-38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981200" y="2743200"/>
            <a:ext cx="456406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6400">
                <a:solidFill>
                  <a:srgbClr val="2C7C9F"/>
                </a:solidFill>
                <a:latin typeface="+mj-lt"/>
                <a:ea typeface="ＭＳ Ｐゴシック" charset="0"/>
                <a:cs typeface="Helvetica Light"/>
              </a:rPr>
              <a:t>Dark Energy</a:t>
            </a:r>
            <a:endParaRPr lang="en-US" sz="6400" dirty="0">
              <a:solidFill>
                <a:srgbClr val="2C7C9F"/>
              </a:solidFill>
              <a:latin typeface="+mj-lt"/>
              <a:ea typeface="ＭＳ Ｐゴシック" charset="0"/>
              <a:cs typeface="Helvetica Light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182938" y="42624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 sz="2400">
              <a:solidFill>
                <a:srgbClr val="244A58"/>
              </a:solidFill>
              <a:latin typeface="Calibri" charset="0"/>
              <a:ea typeface="Helvetica Light" charset="0"/>
              <a:cs typeface="Helvetica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2"/>
          <p:cNvSpPr txBox="1">
            <a:spLocks noChangeArrowheads="1"/>
          </p:cNvSpPr>
          <p:nvPr/>
        </p:nvSpPr>
        <p:spPr bwMode="auto">
          <a:xfrm>
            <a:off x="990600" y="179388"/>
            <a:ext cx="6969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YES! They are called SUPERNOVAE Type Ia.</a:t>
            </a:r>
          </a:p>
        </p:txBody>
      </p:sp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400175" y="762000"/>
            <a:ext cx="62722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A supernova is an explosion from either</a:t>
            </a:r>
          </a:p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a massive star or from a white dwarf (Type </a:t>
            </a:r>
            <a:r>
              <a:rPr lang="en-US" sz="2400" dirty="0" err="1" smtClean="0">
                <a:solidFill>
                  <a:srgbClr val="244A58"/>
                </a:solidFill>
                <a:latin typeface="+mj-lt"/>
              </a:rPr>
              <a:t>Ia</a:t>
            </a: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)</a:t>
            </a:r>
          </a:p>
        </p:txBody>
      </p:sp>
      <p:pic>
        <p:nvPicPr>
          <p:cNvPr id="29699" name="Picture 4" descr="198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98638"/>
            <a:ext cx="4953000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838200" y="5791200"/>
            <a:ext cx="7467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400" smtClean="0">
                <a:solidFill>
                  <a:srgbClr val="244A58"/>
                </a:solidFill>
                <a:latin typeface="+mj-lt"/>
              </a:rPr>
              <a:t>It is really bright, and it is visible for months or years. 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2400" smtClean="0">
                <a:solidFill>
                  <a:srgbClr val="244A58"/>
                </a:solidFill>
                <a:latin typeface="+mj-lt"/>
              </a:rPr>
              <a:t>But why is it so special?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 descr="supernova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969963"/>
            <a:ext cx="8039100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304800" y="228600"/>
            <a:ext cx="7964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THE SPECIAL THING IS THAT THEY ARE ALL BORN EQUAL</a:t>
            </a:r>
          </a:p>
        </p:txBody>
      </p:sp>
      <p:grpSp>
        <p:nvGrpSpPr>
          <p:cNvPr id="113668" name="Group 4"/>
          <p:cNvGrpSpPr>
            <a:grpSpLocks/>
          </p:cNvGrpSpPr>
          <p:nvPr/>
        </p:nvGrpSpPr>
        <p:grpSpPr bwMode="auto">
          <a:xfrm>
            <a:off x="627063" y="4419600"/>
            <a:ext cx="8364537" cy="2281238"/>
            <a:chOff x="395" y="2784"/>
            <a:chExt cx="5269" cy="1437"/>
          </a:xfrm>
        </p:grpSpPr>
        <p:sp>
          <p:nvSpPr>
            <p:cNvPr id="39941" name="Text Box 5"/>
            <p:cNvSpPr txBox="1">
              <a:spLocks noChangeArrowheads="1"/>
            </p:cNvSpPr>
            <p:nvPr/>
          </p:nvSpPr>
          <p:spPr bwMode="auto">
            <a:xfrm>
              <a:off x="395" y="2961"/>
              <a:ext cx="2934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2400" smtClean="0">
                  <a:solidFill>
                    <a:srgbClr val="244A58"/>
                  </a:solidFill>
                  <a:latin typeface="+mj-lt"/>
                </a:rPr>
                <a:t>SN Type Ia all have the same mass</a:t>
              </a:r>
            </a:p>
            <a:p>
              <a:pPr algn="ctr">
                <a:defRPr/>
              </a:pPr>
              <a:r>
                <a:rPr lang="en-US" sz="2400" smtClean="0">
                  <a:solidFill>
                    <a:srgbClr val="244A58"/>
                  </a:solidFill>
                  <a:latin typeface="+mj-lt"/>
                </a:rPr>
                <a:t>when they explode, and therefore,</a:t>
              </a:r>
            </a:p>
            <a:p>
              <a:pPr algn="ctr">
                <a:defRPr/>
              </a:pPr>
              <a:r>
                <a:rPr lang="en-US" sz="2400" smtClean="0">
                  <a:solidFill>
                    <a:srgbClr val="244A58"/>
                  </a:solidFill>
                  <a:latin typeface="+mj-lt"/>
                </a:rPr>
                <a:t>they are equally bright. </a:t>
              </a:r>
            </a:p>
            <a:p>
              <a:pPr algn="ctr">
                <a:defRPr/>
              </a:pPr>
              <a:r>
                <a:rPr lang="en-US" sz="2400" smtClean="0">
                  <a:solidFill>
                    <a:srgbClr val="244A58"/>
                  </a:solidFill>
                  <a:latin typeface="+mj-lt"/>
                </a:rPr>
                <a:t>Astronomers call them 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sz="2400" smtClean="0">
                  <a:solidFill>
                    <a:srgbClr val="244A58"/>
                  </a:solidFill>
                  <a:latin typeface="+mj-lt"/>
                </a:rPr>
                <a:t>STANDARD CANDLES.</a:t>
              </a:r>
            </a:p>
          </p:txBody>
        </p:sp>
        <p:pic>
          <p:nvPicPr>
            <p:cNvPr id="31749" name="Picture 6" descr="supernova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784"/>
              <a:ext cx="2208" cy="138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</a:extLst>
          </p:spPr>
        </p:pic>
        <p:sp>
          <p:nvSpPr>
            <p:cNvPr id="39943" name="Rectangle 7"/>
            <p:cNvSpPr>
              <a:spLocks noChangeArrowheads="1"/>
            </p:cNvSpPr>
            <p:nvPr/>
          </p:nvSpPr>
          <p:spPr bwMode="auto">
            <a:xfrm>
              <a:off x="4560" y="2976"/>
              <a:ext cx="816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244A58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2"/>
          <p:cNvSpPr txBox="1">
            <a:spLocks noChangeArrowheads="1"/>
          </p:cNvSpPr>
          <p:nvPr/>
        </p:nvSpPr>
        <p:spPr bwMode="auto">
          <a:xfrm>
            <a:off x="34925" y="152400"/>
            <a:ext cx="83867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700" dirty="0" smtClean="0">
                <a:solidFill>
                  <a:srgbClr val="244A58"/>
                </a:solidFill>
                <a:latin typeface="+mj-lt"/>
              </a:rPr>
              <a:t>SUPERNOVAE TYPE </a:t>
            </a:r>
            <a:r>
              <a:rPr lang="en-US" sz="2700" dirty="0" err="1" smtClean="0">
                <a:solidFill>
                  <a:srgbClr val="244A58"/>
                </a:solidFill>
                <a:latin typeface="+mj-lt"/>
              </a:rPr>
              <a:t>Ia</a:t>
            </a:r>
            <a:r>
              <a:rPr lang="en-US" sz="2700" dirty="0" smtClean="0">
                <a:solidFill>
                  <a:srgbClr val="244A58"/>
                </a:solidFill>
                <a:latin typeface="+mj-lt"/>
              </a:rPr>
              <a:t> AS STANDARDIZABLE CANDLES</a:t>
            </a:r>
            <a:endParaRPr lang="en-US" dirty="0" smtClean="0">
              <a:solidFill>
                <a:srgbClr val="244A58"/>
              </a:solidFill>
              <a:latin typeface="+mj-lt"/>
            </a:endParaRPr>
          </a:p>
        </p:txBody>
      </p:sp>
      <p:pic>
        <p:nvPicPr>
          <p:cNvPr id="33794" name="Picture 3" descr="Tycho-supernova-x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3505200" y="838200"/>
            <a:ext cx="4343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244A58"/>
                </a:solidFill>
                <a:latin typeface="+mj-lt"/>
              </a:rPr>
              <a:t>Violent explosions of 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244A58"/>
                </a:solidFill>
                <a:latin typeface="+mj-lt"/>
              </a:rPr>
              <a:t>white dwarf stars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2971800" y="1828800"/>
            <a:ext cx="5715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244A58"/>
                </a:solidFill>
                <a:latin typeface="+mj-lt"/>
              </a:rPr>
              <a:t>Have similar absolute magnitude because of similar birth process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244A58"/>
                </a:solidFill>
                <a:latin typeface="+mj-lt"/>
              </a:rPr>
              <a:t>Very bright!</a:t>
            </a:r>
          </a:p>
        </p:txBody>
      </p:sp>
      <p:pic>
        <p:nvPicPr>
          <p:cNvPr id="33797" name="Picture 6" descr="supernov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0"/>
            <a:ext cx="4114800" cy="26701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7" descr="supernov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0000"/>
            <a:ext cx="4191000" cy="26336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dimm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800"/>
            <a:ext cx="46005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533400" y="381000"/>
            <a:ext cx="317817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x-none" sz="2400">
                <a:solidFill>
                  <a:srgbClr val="244A58"/>
                </a:solidFill>
                <a:latin typeface="Cambria" charset="0"/>
              </a:rPr>
              <a:t>Astronomers decided to use these SNe to measure the rate of the expansion…</a:t>
            </a:r>
          </a:p>
          <a:p>
            <a:pPr algn="ctr">
              <a:spcBef>
                <a:spcPct val="50000"/>
              </a:spcBef>
            </a:pPr>
            <a:r>
              <a:rPr lang="en-US" altLang="x-none" sz="2400">
                <a:solidFill>
                  <a:srgbClr val="FF0000"/>
                </a:solidFill>
                <a:latin typeface="Cambria" charset="0"/>
              </a:rPr>
              <a:t>And found that they were ALL dimmer than expected, suggesting that the expansion was proceeding at a much higher rate than previously thought.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833438" y="5334000"/>
            <a:ext cx="23526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244A58"/>
                </a:solidFill>
                <a:latin typeface="+mj-lt"/>
              </a:rPr>
              <a:t>NOW, THIS WAS</a:t>
            </a:r>
          </a:p>
          <a:p>
            <a:pPr algn="ctr">
              <a:defRPr/>
            </a:pPr>
            <a:r>
              <a:rPr lang="en-US" sz="2400" smtClean="0">
                <a:solidFill>
                  <a:srgbClr val="244A58"/>
                </a:solidFill>
                <a:latin typeface="+mj-lt"/>
              </a:rPr>
              <a:t>A BIG SHOCK.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5105400" y="3124200"/>
            <a:ext cx="1171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smtClean="0">
                <a:solidFill>
                  <a:srgbClr val="244A58"/>
                </a:solidFill>
                <a:latin typeface="+mj-lt"/>
              </a:rPr>
              <a:t>expected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5181600" y="1295400"/>
            <a:ext cx="1198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smtClean="0">
                <a:solidFill>
                  <a:srgbClr val="244A58"/>
                </a:solidFill>
                <a:latin typeface="+mj-lt"/>
              </a:rPr>
              <a:t>observed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4"/>
          <p:cNvSpPr txBox="1">
            <a:spLocks noChangeArrowheads="1"/>
          </p:cNvSpPr>
          <p:nvPr/>
        </p:nvSpPr>
        <p:spPr bwMode="auto">
          <a:xfrm>
            <a:off x="762000" y="3352800"/>
            <a:ext cx="7186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400">
                <a:solidFill>
                  <a:srgbClr val="244A58"/>
                </a:solidFill>
                <a:latin typeface="Calibri" charset="0"/>
                <a:hlinkClick r:id="rId2"/>
              </a:rPr>
              <a:t>http://hubblesite.org/hubble_discoveries/dark_energy/</a:t>
            </a:r>
            <a:endParaRPr lang="en-US" altLang="x-none" sz="2400">
              <a:solidFill>
                <a:srgbClr val="244A58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067800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89154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56700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80110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2"/>
          <p:cNvSpPr txBox="1">
            <a:spLocks noChangeArrowheads="1"/>
          </p:cNvSpPr>
          <p:nvPr/>
        </p:nvSpPr>
        <p:spPr bwMode="auto">
          <a:xfrm>
            <a:off x="542925" y="838200"/>
            <a:ext cx="7620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rgbClr val="244A58"/>
                </a:solidFill>
                <a:latin typeface="+mj-lt"/>
              </a:rPr>
              <a:t>Supernovae data forced us to think about</a:t>
            </a:r>
          </a:p>
          <a:p>
            <a:pPr algn="ctr">
              <a:defRPr/>
            </a:pPr>
            <a:r>
              <a:rPr lang="en-US" dirty="0" smtClean="0">
                <a:solidFill>
                  <a:srgbClr val="244A58"/>
                </a:solidFill>
                <a:latin typeface="+mj-lt"/>
              </a:rPr>
              <a:t>a new component,</a:t>
            </a:r>
          </a:p>
          <a:p>
            <a:pPr algn="ctr">
              <a:defRPr/>
            </a:pPr>
            <a:r>
              <a:rPr lang="en-US" dirty="0" smtClean="0">
                <a:solidFill>
                  <a:srgbClr val="244A58"/>
                </a:solidFill>
                <a:latin typeface="+mj-lt"/>
              </a:rPr>
              <a:t>accounting for ~ 75% of the total</a:t>
            </a:r>
          </a:p>
          <a:p>
            <a:pPr algn="ctr">
              <a:defRPr/>
            </a:pPr>
            <a:r>
              <a:rPr lang="en-US" dirty="0" smtClean="0">
                <a:solidFill>
                  <a:srgbClr val="244A58"/>
                </a:solidFill>
                <a:latin typeface="+mj-lt"/>
              </a:rPr>
              <a:t>current energy density of the Universe.</a:t>
            </a:r>
          </a:p>
          <a:p>
            <a:pPr algn="ctr">
              <a:defRPr/>
            </a:pPr>
            <a:endParaRPr lang="en-US" dirty="0" smtClean="0">
              <a:solidFill>
                <a:srgbClr val="244A58"/>
              </a:solidFill>
              <a:latin typeface="+mj-lt"/>
            </a:endParaRPr>
          </a:p>
          <a:p>
            <a:pPr algn="ctr">
              <a:defRPr/>
            </a:pPr>
            <a:r>
              <a:rPr lang="en-US" b="1" dirty="0" smtClean="0">
                <a:solidFill>
                  <a:srgbClr val="FF0000"/>
                </a:solidFill>
                <a:latin typeface="+mj-lt"/>
              </a:rPr>
              <a:t>DARK ENERGY </a:t>
            </a:r>
          </a:p>
          <a:p>
            <a:pPr algn="ctr">
              <a:defRPr/>
            </a:pPr>
            <a:endParaRPr lang="en-US" b="1" dirty="0" smtClean="0">
              <a:solidFill>
                <a:srgbClr val="244A58"/>
              </a:solidFill>
              <a:latin typeface="+mj-lt"/>
            </a:endParaRPr>
          </a:p>
          <a:p>
            <a:pPr algn="ctr">
              <a:defRPr/>
            </a:pPr>
            <a:r>
              <a:rPr lang="en-US" dirty="0" smtClean="0">
                <a:solidFill>
                  <a:srgbClr val="244A58"/>
                </a:solidFill>
                <a:latin typeface="+mj-lt"/>
              </a:rPr>
              <a:t>something that speeds up the expansion, </a:t>
            </a:r>
          </a:p>
          <a:p>
            <a:pPr algn="ctr">
              <a:defRPr/>
            </a:pPr>
            <a:r>
              <a:rPr lang="en-US" dirty="0" smtClean="0">
                <a:solidFill>
                  <a:srgbClr val="244A58"/>
                </a:solidFill>
                <a:latin typeface="+mj-lt"/>
              </a:rPr>
              <a:t>stretching the very fabric of the </a:t>
            </a:r>
            <a:r>
              <a:rPr lang="en-US" dirty="0" err="1" smtClean="0">
                <a:solidFill>
                  <a:srgbClr val="244A58"/>
                </a:solidFill>
                <a:latin typeface="+mj-lt"/>
              </a:rPr>
              <a:t>spacetime</a:t>
            </a:r>
            <a:r>
              <a:rPr lang="en-US" dirty="0" smtClean="0">
                <a:solidFill>
                  <a:srgbClr val="244A58"/>
                </a:solidFill>
                <a:latin typeface="+mj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9525" y="52388"/>
            <a:ext cx="8670925" cy="938212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200" dirty="0" smtClean="0">
                <a:ea typeface="+mj-ea"/>
                <a:cs typeface="+mj-cs"/>
              </a:rPr>
              <a:t>The most amazing fact ever</a:t>
            </a:r>
            <a:endParaRPr lang="en-US" sz="4200" dirty="0">
              <a:ea typeface="+mj-ea"/>
              <a:cs typeface="+mj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8" y="4098925"/>
            <a:ext cx="1722437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1374775"/>
            <a:ext cx="1589087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1915">
            <a:off x="3224213" y="2881313"/>
            <a:ext cx="20002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5"/>
          <p:cNvSpPr>
            <a:spLocks/>
          </p:cNvSpPr>
          <p:nvPr/>
        </p:nvSpPr>
        <p:spPr bwMode="auto">
          <a:xfrm rot="1342807">
            <a:off x="3022600" y="1924050"/>
            <a:ext cx="39782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  <a:latin typeface="+mj-lt"/>
                <a:ea typeface="ＭＳ Ｐゴシック" charset="0"/>
                <a:cs typeface="Helvetica Neue Bold Condensed"/>
              </a:rPr>
              <a:t>DISTANCE = 150 MILLION KM</a:t>
            </a:r>
          </a:p>
          <a:p>
            <a:pPr algn="just">
              <a:defRPr/>
            </a:pPr>
            <a:r>
              <a:rPr lang="en-US" sz="2400" dirty="0">
                <a:solidFill>
                  <a:schemeClr val="accent2"/>
                </a:solidFill>
                <a:latin typeface="+mj-lt"/>
                <a:ea typeface="ＭＳ Ｐゴシック" charset="0"/>
                <a:cs typeface="Helvetica Neue Bold Condensed"/>
              </a:rPr>
              <a:t>       (93 MILLION MILES)</a:t>
            </a:r>
          </a:p>
        </p:txBody>
      </p:sp>
      <p:sp>
        <p:nvSpPr>
          <p:cNvPr id="21510" name="Rectangle 6"/>
          <p:cNvSpPr>
            <a:spLocks/>
          </p:cNvSpPr>
          <p:nvPr/>
        </p:nvSpPr>
        <p:spPr bwMode="auto">
          <a:xfrm rot="1391915">
            <a:off x="166688" y="4467225"/>
            <a:ext cx="66706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244A58"/>
                </a:solidFill>
                <a:latin typeface="+mj-lt"/>
                <a:ea typeface="ＭＳ Ｐゴシック" charset="0"/>
                <a:cs typeface="Helvetica Neue Bold Condensed"/>
              </a:rPr>
              <a:t>TIME = D/V = 150 MILLION KM/(300,000 KM/S) =</a:t>
            </a:r>
          </a:p>
          <a:p>
            <a:pPr>
              <a:defRPr/>
            </a:pPr>
            <a:r>
              <a:rPr lang="en-US" sz="2400" dirty="0">
                <a:solidFill>
                  <a:srgbClr val="244A58"/>
                </a:solidFill>
                <a:latin typeface="+mj-lt"/>
                <a:ea typeface="ＭＳ Ｐゴシック" charset="0"/>
                <a:cs typeface="Helvetica Neue Bold Condensed"/>
              </a:rPr>
              <a:t>500 S ~ 8 MINUTES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utoUpdateAnimBg="0"/>
      <p:bldP spid="21510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2"/>
          <p:cNvSpPr txBox="1">
            <a:spLocks noChangeArrowheads="1"/>
          </p:cNvSpPr>
          <p:nvPr/>
        </p:nvSpPr>
        <p:spPr bwMode="auto">
          <a:xfrm>
            <a:off x="76200" y="1873250"/>
            <a:ext cx="8991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 smtClean="0">
                <a:solidFill>
                  <a:srgbClr val="244A58"/>
                </a:solidFill>
                <a:latin typeface="+mj-lt"/>
              </a:rPr>
              <a:t>Maybe it is something called a </a:t>
            </a:r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Cosmological Constant:</a:t>
            </a:r>
          </a:p>
          <a:p>
            <a:pPr>
              <a:defRPr/>
            </a:pPr>
            <a:r>
              <a:rPr lang="en-US" sz="2800" dirty="0" smtClean="0">
                <a:solidFill>
                  <a:srgbClr val="244A58"/>
                </a:solidFill>
                <a:latin typeface="+mj-lt"/>
              </a:rPr>
              <a:t>            A uniform layer of energy that fills space everywhere, sometimes also called </a:t>
            </a:r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vacuum energy.</a:t>
            </a:r>
            <a:endParaRPr lang="en-US" sz="24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9154" name="Picture 3" descr="einste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4232275"/>
            <a:ext cx="28956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AutoShape 4"/>
          <p:cNvSpPr>
            <a:spLocks noChangeArrowheads="1"/>
          </p:cNvSpPr>
          <p:nvPr/>
        </p:nvSpPr>
        <p:spPr bwMode="auto">
          <a:xfrm>
            <a:off x="2441575" y="3581400"/>
            <a:ext cx="2895600" cy="609600"/>
          </a:xfrm>
          <a:prstGeom prst="wedgeEllipseCallout">
            <a:avLst>
              <a:gd name="adj1" fmla="val -64037"/>
              <a:gd name="adj2" fmla="val 1309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ja-JP" altLang="en-US" sz="1800">
                <a:solidFill>
                  <a:srgbClr val="244A58"/>
                </a:solidFill>
                <a:latin typeface="Cambria" charset="0"/>
              </a:rPr>
              <a:t>“</a:t>
            </a:r>
            <a:r>
              <a:rPr lang="en-US" altLang="ja-JP" sz="1800">
                <a:solidFill>
                  <a:srgbClr val="244A58"/>
                </a:solidFill>
                <a:latin typeface="Cambria" charset="0"/>
              </a:rPr>
              <a:t>It</a:t>
            </a:r>
            <a:r>
              <a:rPr lang="ja-JP" altLang="en-US" sz="1800">
                <a:solidFill>
                  <a:srgbClr val="244A58"/>
                </a:solidFill>
                <a:latin typeface="Cambria" charset="0"/>
              </a:rPr>
              <a:t>’</a:t>
            </a:r>
            <a:r>
              <a:rPr lang="en-US" altLang="ja-JP" sz="1800">
                <a:solidFill>
                  <a:srgbClr val="244A58"/>
                </a:solidFill>
                <a:latin typeface="Cambria" charset="0"/>
              </a:rPr>
              <a:t>s my biggest blunder</a:t>
            </a:r>
            <a:r>
              <a:rPr lang="ja-JP" altLang="en-US" sz="1800">
                <a:solidFill>
                  <a:srgbClr val="244A58"/>
                </a:solidFill>
                <a:latin typeface="Cambria" charset="0"/>
              </a:rPr>
              <a:t>”</a:t>
            </a:r>
            <a:endParaRPr lang="en-US" altLang="x-none" sz="1800">
              <a:solidFill>
                <a:srgbClr val="244A58"/>
              </a:solidFill>
              <a:latin typeface="Cambria" charset="0"/>
            </a:endParaRP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4038600" y="4572000"/>
            <a:ext cx="40417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Einstein had predicted it,</a:t>
            </a:r>
          </a:p>
          <a:p>
            <a:pPr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and rejected it.</a:t>
            </a:r>
          </a:p>
          <a:p>
            <a:pPr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But he might have been right.</a:t>
            </a:r>
          </a:p>
        </p:txBody>
      </p:sp>
      <p:sp>
        <p:nvSpPr>
          <p:cNvPr id="66565" name="Text Box 6"/>
          <p:cNvSpPr txBox="1">
            <a:spLocks noChangeArrowheads="1"/>
          </p:cNvSpPr>
          <p:nvPr/>
        </p:nvSpPr>
        <p:spPr bwMode="auto">
          <a:xfrm>
            <a:off x="1892300" y="1004888"/>
            <a:ext cx="5051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WHAT IS THE DARK ENERGY?</a:t>
            </a:r>
          </a:p>
        </p:txBody>
      </p:sp>
      <p:sp>
        <p:nvSpPr>
          <p:cNvPr id="49158" name="Text Box 7"/>
          <p:cNvSpPr txBox="1">
            <a:spLocks noChangeArrowheads="1"/>
          </p:cNvSpPr>
          <p:nvPr/>
        </p:nvSpPr>
        <p:spPr bwMode="auto">
          <a:xfrm>
            <a:off x="1252538" y="76200"/>
            <a:ext cx="6329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244A58"/>
                </a:solidFill>
                <a:latin typeface="Cambria" charset="0"/>
              </a:rPr>
              <a:t>Entering the realm of speculation…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 descr="Light upward diagonal"/>
          <p:cNvSpPr>
            <a:spLocks noChangeArrowheads="1"/>
          </p:cNvSpPr>
          <p:nvPr/>
        </p:nvSpPr>
        <p:spPr bwMode="auto">
          <a:xfrm>
            <a:off x="685800" y="2335213"/>
            <a:ext cx="1600200" cy="1295400"/>
          </a:xfrm>
          <a:prstGeom prst="rect">
            <a:avLst/>
          </a:prstGeom>
          <a:pattFill prst="ltUpDiag">
            <a:fgClr>
              <a:schemeClr val="bg2"/>
            </a:fgClr>
            <a:bgClr>
              <a:schemeClr val="bg1"/>
            </a:bgClr>
          </a:patt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2400">
                <a:solidFill>
                  <a:schemeClr val="tx2"/>
                </a:solidFill>
              </a:rPr>
              <a:t>matter</a:t>
            </a:r>
          </a:p>
        </p:txBody>
      </p:sp>
      <p:sp>
        <p:nvSpPr>
          <p:cNvPr id="51202" name="Line 3"/>
          <p:cNvSpPr>
            <a:spLocks noChangeShapeType="1"/>
          </p:cNvSpPr>
          <p:nvPr/>
        </p:nvSpPr>
        <p:spPr bwMode="auto">
          <a:xfrm flipV="1">
            <a:off x="685800" y="1676400"/>
            <a:ext cx="1588" cy="622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3" name="Oval 4"/>
          <p:cNvSpPr>
            <a:spLocks noChangeArrowheads="1"/>
          </p:cNvSpPr>
          <p:nvPr/>
        </p:nvSpPr>
        <p:spPr bwMode="auto">
          <a:xfrm>
            <a:off x="1600200" y="2640013"/>
            <a:ext cx="119063" cy="10318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chemeClr val="tx2"/>
              </a:solidFill>
            </a:endParaRPr>
          </a:p>
        </p:txBody>
      </p:sp>
      <p:sp>
        <p:nvSpPr>
          <p:cNvPr id="51204" name="Oval 5"/>
          <p:cNvSpPr>
            <a:spLocks noChangeArrowheads="1"/>
          </p:cNvSpPr>
          <p:nvPr/>
        </p:nvSpPr>
        <p:spPr bwMode="auto">
          <a:xfrm>
            <a:off x="762000" y="2868613"/>
            <a:ext cx="119063" cy="10318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chemeClr val="tx2"/>
              </a:solidFill>
            </a:endParaRPr>
          </a:p>
        </p:txBody>
      </p:sp>
      <p:sp>
        <p:nvSpPr>
          <p:cNvPr id="51205" name="Oval 6"/>
          <p:cNvSpPr>
            <a:spLocks noChangeArrowheads="1"/>
          </p:cNvSpPr>
          <p:nvPr/>
        </p:nvSpPr>
        <p:spPr bwMode="auto">
          <a:xfrm>
            <a:off x="1219200" y="2667000"/>
            <a:ext cx="119063" cy="10318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chemeClr val="tx2"/>
              </a:solidFill>
            </a:endParaRPr>
          </a:p>
        </p:txBody>
      </p:sp>
      <p:sp>
        <p:nvSpPr>
          <p:cNvPr id="51206" name="Oval 7"/>
          <p:cNvSpPr>
            <a:spLocks noChangeArrowheads="1"/>
          </p:cNvSpPr>
          <p:nvPr/>
        </p:nvSpPr>
        <p:spPr bwMode="auto">
          <a:xfrm>
            <a:off x="1981200" y="2743200"/>
            <a:ext cx="119063" cy="10318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chemeClr val="tx2"/>
              </a:solidFill>
            </a:endParaRPr>
          </a:p>
        </p:txBody>
      </p:sp>
      <p:sp>
        <p:nvSpPr>
          <p:cNvPr id="51207" name="Oval 8"/>
          <p:cNvSpPr>
            <a:spLocks noChangeArrowheads="1"/>
          </p:cNvSpPr>
          <p:nvPr/>
        </p:nvSpPr>
        <p:spPr bwMode="auto">
          <a:xfrm>
            <a:off x="1066800" y="3124200"/>
            <a:ext cx="119063" cy="10318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chemeClr val="tx2"/>
              </a:solidFill>
            </a:endParaRPr>
          </a:p>
        </p:txBody>
      </p:sp>
      <p:sp>
        <p:nvSpPr>
          <p:cNvPr id="51208" name="Oval 9"/>
          <p:cNvSpPr>
            <a:spLocks noChangeArrowheads="1"/>
          </p:cNvSpPr>
          <p:nvPr/>
        </p:nvSpPr>
        <p:spPr bwMode="auto">
          <a:xfrm>
            <a:off x="1828800" y="3200400"/>
            <a:ext cx="119063" cy="10318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x-none" altLang="x-none">
              <a:solidFill>
                <a:schemeClr val="tx2"/>
              </a:solidFill>
            </a:endParaRPr>
          </a:p>
        </p:txBody>
      </p:sp>
      <p:sp>
        <p:nvSpPr>
          <p:cNvPr id="51209" name="Text Box 10"/>
          <p:cNvSpPr txBox="1">
            <a:spLocks noChangeArrowheads="1"/>
          </p:cNvSpPr>
          <p:nvPr/>
        </p:nvSpPr>
        <p:spPr bwMode="auto">
          <a:xfrm>
            <a:off x="974725" y="3679825"/>
            <a:ext cx="2171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chemeClr val="tx2"/>
                </a:solidFill>
              </a:rPr>
              <a:t>Radius of Universe</a:t>
            </a:r>
            <a:endParaRPr lang="en-US" altLang="x-none" sz="2400">
              <a:solidFill>
                <a:schemeClr val="tx2"/>
              </a:solidFill>
            </a:endParaRPr>
          </a:p>
        </p:txBody>
      </p:sp>
      <p:grpSp>
        <p:nvGrpSpPr>
          <p:cNvPr id="125963" name="Group 11"/>
          <p:cNvGrpSpPr>
            <a:grpSpLocks/>
          </p:cNvGrpSpPr>
          <p:nvPr/>
        </p:nvGrpSpPr>
        <p:grpSpPr bwMode="auto">
          <a:xfrm>
            <a:off x="2819400" y="2438400"/>
            <a:ext cx="1905000" cy="609600"/>
            <a:chOff x="1776" y="1536"/>
            <a:chExt cx="1200" cy="384"/>
          </a:xfrm>
        </p:grpSpPr>
        <p:sp>
          <p:nvSpPr>
            <p:cNvPr id="51242" name="Line 12"/>
            <p:cNvSpPr>
              <a:spLocks noChangeShapeType="1"/>
            </p:cNvSpPr>
            <p:nvPr/>
          </p:nvSpPr>
          <p:spPr bwMode="auto">
            <a:xfrm>
              <a:off x="1776" y="1920"/>
              <a:ext cx="120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3" name="Text Box 13"/>
            <p:cNvSpPr txBox="1">
              <a:spLocks noChangeArrowheads="1"/>
            </p:cNvSpPr>
            <p:nvPr/>
          </p:nvSpPr>
          <p:spPr bwMode="auto">
            <a:xfrm>
              <a:off x="1872" y="1536"/>
              <a:ext cx="8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400">
                  <a:solidFill>
                    <a:schemeClr val="tx2"/>
                  </a:solidFill>
                </a:rPr>
                <a:t>expansion</a:t>
              </a:r>
            </a:p>
          </p:txBody>
        </p:sp>
      </p:grpSp>
      <p:sp>
        <p:nvSpPr>
          <p:cNvPr id="51211" name="Line 14"/>
          <p:cNvSpPr>
            <a:spLocks noChangeShapeType="1"/>
          </p:cNvSpPr>
          <p:nvPr/>
        </p:nvSpPr>
        <p:spPr bwMode="auto">
          <a:xfrm flipH="1">
            <a:off x="1600200" y="1905000"/>
            <a:ext cx="533400" cy="3048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2" name="Text Box 15"/>
          <p:cNvSpPr txBox="1">
            <a:spLocks noChangeArrowheads="1"/>
          </p:cNvSpPr>
          <p:nvPr/>
        </p:nvSpPr>
        <p:spPr bwMode="auto">
          <a:xfrm>
            <a:off x="2209800" y="1524000"/>
            <a:ext cx="254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000">
                <a:solidFill>
                  <a:schemeClr val="tx2"/>
                </a:solidFill>
              </a:rPr>
              <a:t>Level of matter density</a:t>
            </a:r>
          </a:p>
        </p:txBody>
      </p:sp>
      <p:grpSp>
        <p:nvGrpSpPr>
          <p:cNvPr id="125968" name="Group 16"/>
          <p:cNvGrpSpPr>
            <a:grpSpLocks/>
          </p:cNvGrpSpPr>
          <p:nvPr/>
        </p:nvGrpSpPr>
        <p:grpSpPr bwMode="auto">
          <a:xfrm>
            <a:off x="5257800" y="1447800"/>
            <a:ext cx="3352800" cy="2606675"/>
            <a:chOff x="3456" y="1440"/>
            <a:chExt cx="2112" cy="1642"/>
          </a:xfrm>
        </p:grpSpPr>
        <p:sp>
          <p:nvSpPr>
            <p:cNvPr id="51230" name="Rectangle 17" descr="Light upward diagonal"/>
            <p:cNvSpPr>
              <a:spLocks noChangeArrowheads="1"/>
            </p:cNvSpPr>
            <p:nvPr/>
          </p:nvSpPr>
          <p:spPr bwMode="auto">
            <a:xfrm>
              <a:off x="3502" y="2208"/>
              <a:ext cx="1872" cy="511"/>
            </a:xfrm>
            <a:prstGeom prst="rect">
              <a:avLst/>
            </a:prstGeom>
            <a:pattFill prst="ltUpDiag">
              <a:fgClr>
                <a:schemeClr val="bg2"/>
              </a:fgClr>
              <a:bgClr>
                <a:schemeClr val="bg1"/>
              </a:bgClr>
            </a:patt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x-none" sz="2400">
                  <a:solidFill>
                    <a:schemeClr val="tx2"/>
                  </a:solidFill>
                </a:rPr>
                <a:t>matter</a:t>
              </a:r>
            </a:p>
          </p:txBody>
        </p:sp>
        <p:sp>
          <p:nvSpPr>
            <p:cNvPr id="51231" name="Line 18"/>
            <p:cNvSpPr>
              <a:spLocks noChangeShapeType="1"/>
            </p:cNvSpPr>
            <p:nvPr/>
          </p:nvSpPr>
          <p:spPr bwMode="auto">
            <a:xfrm flipV="1">
              <a:off x="3502" y="1440"/>
              <a:ext cx="2" cy="76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32" name="Oval 19"/>
            <p:cNvSpPr>
              <a:spLocks noChangeArrowheads="1"/>
            </p:cNvSpPr>
            <p:nvPr/>
          </p:nvSpPr>
          <p:spPr bwMode="auto">
            <a:xfrm>
              <a:off x="3934" y="2352"/>
              <a:ext cx="75" cy="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chemeClr val="tx2"/>
                </a:solidFill>
              </a:endParaRPr>
            </a:p>
          </p:txBody>
        </p:sp>
        <p:sp>
          <p:nvSpPr>
            <p:cNvPr id="51233" name="Oval 20"/>
            <p:cNvSpPr>
              <a:spLocks noChangeArrowheads="1"/>
            </p:cNvSpPr>
            <p:nvPr/>
          </p:nvSpPr>
          <p:spPr bwMode="auto">
            <a:xfrm>
              <a:off x="3742" y="2352"/>
              <a:ext cx="75" cy="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chemeClr val="tx2"/>
                </a:solidFill>
              </a:endParaRPr>
            </a:p>
          </p:txBody>
        </p:sp>
        <p:sp>
          <p:nvSpPr>
            <p:cNvPr id="51234" name="Oval 21"/>
            <p:cNvSpPr>
              <a:spLocks noChangeArrowheads="1"/>
            </p:cNvSpPr>
            <p:nvPr/>
          </p:nvSpPr>
          <p:spPr bwMode="auto">
            <a:xfrm>
              <a:off x="5038" y="2448"/>
              <a:ext cx="75" cy="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chemeClr val="tx2"/>
                </a:solidFill>
              </a:endParaRPr>
            </a:p>
          </p:txBody>
        </p:sp>
        <p:sp>
          <p:nvSpPr>
            <p:cNvPr id="51235" name="Oval 22"/>
            <p:cNvSpPr>
              <a:spLocks noChangeArrowheads="1"/>
            </p:cNvSpPr>
            <p:nvPr/>
          </p:nvSpPr>
          <p:spPr bwMode="auto">
            <a:xfrm>
              <a:off x="4126" y="2496"/>
              <a:ext cx="75" cy="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chemeClr val="tx2"/>
                </a:solidFill>
              </a:endParaRPr>
            </a:p>
          </p:txBody>
        </p:sp>
        <p:sp>
          <p:nvSpPr>
            <p:cNvPr id="51236" name="Oval 23"/>
            <p:cNvSpPr>
              <a:spLocks noChangeArrowheads="1"/>
            </p:cNvSpPr>
            <p:nvPr/>
          </p:nvSpPr>
          <p:spPr bwMode="auto">
            <a:xfrm>
              <a:off x="4462" y="2544"/>
              <a:ext cx="75" cy="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chemeClr val="tx2"/>
                </a:solidFill>
              </a:endParaRPr>
            </a:p>
          </p:txBody>
        </p:sp>
        <p:sp>
          <p:nvSpPr>
            <p:cNvPr id="51237" name="Oval 24"/>
            <p:cNvSpPr>
              <a:spLocks noChangeArrowheads="1"/>
            </p:cNvSpPr>
            <p:nvPr/>
          </p:nvSpPr>
          <p:spPr bwMode="auto">
            <a:xfrm>
              <a:off x="5038" y="2208"/>
              <a:ext cx="75" cy="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chemeClr val="tx2"/>
                </a:solidFill>
              </a:endParaRPr>
            </a:p>
          </p:txBody>
        </p:sp>
        <p:sp>
          <p:nvSpPr>
            <p:cNvPr id="51238" name="Oval 25"/>
            <p:cNvSpPr>
              <a:spLocks noChangeArrowheads="1"/>
            </p:cNvSpPr>
            <p:nvPr/>
          </p:nvSpPr>
          <p:spPr bwMode="auto">
            <a:xfrm>
              <a:off x="4750" y="2544"/>
              <a:ext cx="75" cy="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x-none" altLang="x-none">
                <a:solidFill>
                  <a:schemeClr val="tx2"/>
                </a:solidFill>
              </a:endParaRPr>
            </a:p>
          </p:txBody>
        </p:sp>
        <p:sp>
          <p:nvSpPr>
            <p:cNvPr id="51239" name="Text Box 26"/>
            <p:cNvSpPr txBox="1">
              <a:spLocks noChangeArrowheads="1"/>
            </p:cNvSpPr>
            <p:nvPr/>
          </p:nvSpPr>
          <p:spPr bwMode="auto">
            <a:xfrm>
              <a:off x="3456" y="2832"/>
              <a:ext cx="21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chemeClr val="tx2"/>
                  </a:solidFill>
                </a:rPr>
                <a:t>Bigger radius of Universe</a:t>
              </a:r>
              <a:endParaRPr lang="en-US" altLang="x-none" sz="2400">
                <a:solidFill>
                  <a:schemeClr val="tx2"/>
                </a:solidFill>
              </a:endParaRPr>
            </a:p>
          </p:txBody>
        </p:sp>
        <p:sp>
          <p:nvSpPr>
            <p:cNvPr id="51240" name="Line 27"/>
            <p:cNvSpPr>
              <a:spLocks noChangeShapeType="1"/>
            </p:cNvSpPr>
            <p:nvPr/>
          </p:nvSpPr>
          <p:spPr bwMode="auto">
            <a:xfrm flipH="1">
              <a:off x="3984" y="1680"/>
              <a:ext cx="144" cy="38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1" name="Text Box 28"/>
            <p:cNvSpPr txBox="1">
              <a:spLocks noChangeArrowheads="1"/>
            </p:cNvSpPr>
            <p:nvPr/>
          </p:nvSpPr>
          <p:spPr bwMode="auto">
            <a:xfrm>
              <a:off x="4176" y="1440"/>
              <a:ext cx="121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chemeClr val="tx2"/>
                  </a:solidFill>
                </a:rPr>
                <a:t>Lower level </a:t>
              </a:r>
            </a:p>
            <a:p>
              <a:r>
                <a:rPr lang="en-US" altLang="x-none" sz="2000">
                  <a:solidFill>
                    <a:schemeClr val="tx2"/>
                  </a:solidFill>
                </a:rPr>
                <a:t>of matter density</a:t>
              </a:r>
            </a:p>
          </p:txBody>
        </p:sp>
      </p:grpSp>
      <p:grpSp>
        <p:nvGrpSpPr>
          <p:cNvPr id="125981" name="Group 29"/>
          <p:cNvGrpSpPr>
            <a:grpSpLocks/>
          </p:cNvGrpSpPr>
          <p:nvPr/>
        </p:nvGrpSpPr>
        <p:grpSpPr bwMode="auto">
          <a:xfrm>
            <a:off x="609600" y="4191000"/>
            <a:ext cx="3810000" cy="2555875"/>
            <a:chOff x="384" y="2640"/>
            <a:chExt cx="2400" cy="1610"/>
          </a:xfrm>
        </p:grpSpPr>
        <p:sp>
          <p:nvSpPr>
            <p:cNvPr id="51225" name="Rectangle 30" descr="Light upward diagonal"/>
            <p:cNvSpPr>
              <a:spLocks noChangeArrowheads="1"/>
            </p:cNvSpPr>
            <p:nvPr/>
          </p:nvSpPr>
          <p:spPr bwMode="auto">
            <a:xfrm>
              <a:off x="384" y="3151"/>
              <a:ext cx="1008" cy="816"/>
            </a:xfrm>
            <a:prstGeom prst="rect">
              <a:avLst/>
            </a:prstGeom>
            <a:pattFill prst="ltUpDiag">
              <a:fgClr>
                <a:schemeClr val="accent2"/>
              </a:fgClr>
              <a:bgClr>
                <a:schemeClr val="bg1"/>
              </a:bgClr>
            </a:patt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x-none" sz="2000">
                  <a:solidFill>
                    <a:schemeClr val="tx2"/>
                  </a:solidFill>
                </a:rPr>
                <a:t>Dark Energy</a:t>
              </a:r>
            </a:p>
          </p:txBody>
        </p:sp>
        <p:sp>
          <p:nvSpPr>
            <p:cNvPr id="51226" name="Line 31"/>
            <p:cNvSpPr>
              <a:spLocks noChangeShapeType="1"/>
            </p:cNvSpPr>
            <p:nvPr/>
          </p:nvSpPr>
          <p:spPr bwMode="auto">
            <a:xfrm flipV="1">
              <a:off x="384" y="2736"/>
              <a:ext cx="1" cy="3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7" name="Text Box 32"/>
            <p:cNvSpPr txBox="1">
              <a:spLocks noChangeArrowheads="1"/>
            </p:cNvSpPr>
            <p:nvPr/>
          </p:nvSpPr>
          <p:spPr bwMode="auto">
            <a:xfrm>
              <a:off x="566" y="3998"/>
              <a:ext cx="13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chemeClr val="tx2"/>
                  </a:solidFill>
                </a:rPr>
                <a:t>Radius of Universe</a:t>
              </a:r>
              <a:endParaRPr lang="en-US" altLang="x-none" sz="2400">
                <a:solidFill>
                  <a:schemeClr val="tx2"/>
                </a:solidFill>
              </a:endParaRPr>
            </a:p>
          </p:txBody>
        </p:sp>
        <p:sp>
          <p:nvSpPr>
            <p:cNvPr id="51228" name="Line 33"/>
            <p:cNvSpPr>
              <a:spLocks noChangeShapeType="1"/>
            </p:cNvSpPr>
            <p:nvPr/>
          </p:nvSpPr>
          <p:spPr bwMode="auto">
            <a:xfrm flipH="1">
              <a:off x="960" y="2880"/>
              <a:ext cx="336" cy="19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9" name="Text Box 34"/>
            <p:cNvSpPr txBox="1">
              <a:spLocks noChangeArrowheads="1"/>
            </p:cNvSpPr>
            <p:nvPr/>
          </p:nvSpPr>
          <p:spPr bwMode="auto">
            <a:xfrm>
              <a:off x="1344" y="2640"/>
              <a:ext cx="144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chemeClr val="tx2"/>
                  </a:solidFill>
                </a:rPr>
                <a:t>Level of </a:t>
              </a:r>
            </a:p>
            <a:p>
              <a:r>
                <a:rPr lang="en-US" altLang="x-none" sz="2000">
                  <a:solidFill>
                    <a:schemeClr val="tx2"/>
                  </a:solidFill>
                </a:rPr>
                <a:t>Dark Energy density</a:t>
              </a:r>
            </a:p>
          </p:txBody>
        </p:sp>
      </p:grpSp>
      <p:grpSp>
        <p:nvGrpSpPr>
          <p:cNvPr id="125987" name="Group 35"/>
          <p:cNvGrpSpPr>
            <a:grpSpLocks/>
          </p:cNvGrpSpPr>
          <p:nvPr/>
        </p:nvGrpSpPr>
        <p:grpSpPr bwMode="auto">
          <a:xfrm>
            <a:off x="2895600" y="5257800"/>
            <a:ext cx="1905000" cy="609600"/>
            <a:chOff x="1776" y="1536"/>
            <a:chExt cx="1200" cy="384"/>
          </a:xfrm>
        </p:grpSpPr>
        <p:sp>
          <p:nvSpPr>
            <p:cNvPr id="51223" name="Line 36"/>
            <p:cNvSpPr>
              <a:spLocks noChangeShapeType="1"/>
            </p:cNvSpPr>
            <p:nvPr/>
          </p:nvSpPr>
          <p:spPr bwMode="auto">
            <a:xfrm>
              <a:off x="1776" y="1920"/>
              <a:ext cx="120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4" name="Text Box 37"/>
            <p:cNvSpPr txBox="1">
              <a:spLocks noChangeArrowheads="1"/>
            </p:cNvSpPr>
            <p:nvPr/>
          </p:nvSpPr>
          <p:spPr bwMode="auto">
            <a:xfrm>
              <a:off x="1872" y="1536"/>
              <a:ext cx="8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400">
                  <a:solidFill>
                    <a:schemeClr val="tx2"/>
                  </a:solidFill>
                </a:rPr>
                <a:t>expansion</a:t>
              </a:r>
            </a:p>
          </p:txBody>
        </p:sp>
      </p:grpSp>
      <p:grpSp>
        <p:nvGrpSpPr>
          <p:cNvPr id="125990" name="Group 38"/>
          <p:cNvGrpSpPr>
            <a:grpSpLocks/>
          </p:cNvGrpSpPr>
          <p:nvPr/>
        </p:nvGrpSpPr>
        <p:grpSpPr bwMode="auto">
          <a:xfrm>
            <a:off x="5045075" y="4168775"/>
            <a:ext cx="3810000" cy="2552700"/>
            <a:chOff x="3178" y="2626"/>
            <a:chExt cx="2400" cy="1608"/>
          </a:xfrm>
        </p:grpSpPr>
        <p:sp>
          <p:nvSpPr>
            <p:cNvPr id="51218" name="Rectangle 39" descr="Light upward diagonal"/>
            <p:cNvSpPr>
              <a:spLocks noChangeArrowheads="1"/>
            </p:cNvSpPr>
            <p:nvPr/>
          </p:nvSpPr>
          <p:spPr bwMode="auto">
            <a:xfrm>
              <a:off x="3178" y="3137"/>
              <a:ext cx="2054" cy="816"/>
            </a:xfrm>
            <a:prstGeom prst="rect">
              <a:avLst/>
            </a:prstGeom>
            <a:pattFill prst="ltUpDiag">
              <a:fgClr>
                <a:schemeClr val="accent2"/>
              </a:fgClr>
              <a:bgClr>
                <a:schemeClr val="bg1"/>
              </a:bgClr>
            </a:patt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x-none" sz="2000">
                  <a:solidFill>
                    <a:schemeClr val="tx2"/>
                  </a:solidFill>
                </a:rPr>
                <a:t>Dark Energy</a:t>
              </a:r>
            </a:p>
          </p:txBody>
        </p:sp>
        <p:sp>
          <p:nvSpPr>
            <p:cNvPr id="51219" name="Line 40"/>
            <p:cNvSpPr>
              <a:spLocks noChangeShapeType="1"/>
            </p:cNvSpPr>
            <p:nvPr/>
          </p:nvSpPr>
          <p:spPr bwMode="auto">
            <a:xfrm flipV="1">
              <a:off x="3178" y="2722"/>
              <a:ext cx="1" cy="3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0" name="Text Box 41"/>
            <p:cNvSpPr txBox="1">
              <a:spLocks noChangeArrowheads="1"/>
            </p:cNvSpPr>
            <p:nvPr/>
          </p:nvSpPr>
          <p:spPr bwMode="auto">
            <a:xfrm>
              <a:off x="3360" y="3984"/>
              <a:ext cx="17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chemeClr val="tx2"/>
                  </a:solidFill>
                </a:rPr>
                <a:t>Bigger radius of Universe</a:t>
              </a:r>
              <a:endParaRPr lang="en-US" altLang="x-none" sz="2400">
                <a:solidFill>
                  <a:schemeClr val="tx2"/>
                </a:solidFill>
              </a:endParaRPr>
            </a:p>
          </p:txBody>
        </p:sp>
        <p:sp>
          <p:nvSpPr>
            <p:cNvPr id="51221" name="Line 42"/>
            <p:cNvSpPr>
              <a:spLocks noChangeShapeType="1"/>
            </p:cNvSpPr>
            <p:nvPr/>
          </p:nvSpPr>
          <p:spPr bwMode="auto">
            <a:xfrm flipH="1">
              <a:off x="3754" y="2866"/>
              <a:ext cx="336" cy="19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2" name="Text Box 43"/>
            <p:cNvSpPr txBox="1">
              <a:spLocks noChangeArrowheads="1"/>
            </p:cNvSpPr>
            <p:nvPr/>
          </p:nvSpPr>
          <p:spPr bwMode="auto">
            <a:xfrm>
              <a:off x="4138" y="2626"/>
              <a:ext cx="144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x-none" sz="2000">
                  <a:solidFill>
                    <a:schemeClr val="tx2"/>
                  </a:solidFill>
                </a:rPr>
                <a:t>SAME level of </a:t>
              </a:r>
            </a:p>
            <a:p>
              <a:r>
                <a:rPr lang="en-US" altLang="x-none" sz="2000">
                  <a:solidFill>
                    <a:schemeClr val="tx2"/>
                  </a:solidFill>
                </a:rPr>
                <a:t>Dark Energy density</a:t>
              </a:r>
            </a:p>
          </p:txBody>
        </p:sp>
      </p:grpSp>
      <p:sp>
        <p:nvSpPr>
          <p:cNvPr id="68625" name="Text Box 44"/>
          <p:cNvSpPr txBox="1">
            <a:spLocks noChangeArrowheads="1"/>
          </p:cNvSpPr>
          <p:nvPr/>
        </p:nvSpPr>
        <p:spPr bwMode="auto">
          <a:xfrm>
            <a:off x="538163" y="152400"/>
            <a:ext cx="77676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Paradox # 1 about the dark energy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3"/>
          <p:cNvSpPr txBox="1">
            <a:spLocks noChangeArrowheads="1"/>
          </p:cNvSpPr>
          <p:nvPr/>
        </p:nvSpPr>
        <p:spPr bwMode="auto">
          <a:xfrm>
            <a:off x="685800" y="1143000"/>
            <a:ext cx="7566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400">
                <a:solidFill>
                  <a:srgbClr val="09213B"/>
                </a:solidFill>
                <a:latin typeface="Cambria" charset="0"/>
              </a:rPr>
              <a:t>We are used to forces that can be attractive or repulsive.</a:t>
            </a:r>
          </a:p>
          <a:p>
            <a:endParaRPr lang="en-US" altLang="x-none" sz="2400">
              <a:solidFill>
                <a:srgbClr val="09213B"/>
              </a:solidFill>
              <a:latin typeface="Cambria" charset="0"/>
            </a:endParaRPr>
          </a:p>
          <a:p>
            <a:r>
              <a:rPr lang="en-US" altLang="x-none" sz="2400">
                <a:solidFill>
                  <a:srgbClr val="09213B"/>
                </a:solidFill>
                <a:latin typeface="Cambria" charset="0"/>
              </a:rPr>
              <a:t>For example…</a:t>
            </a:r>
          </a:p>
        </p:txBody>
      </p:sp>
      <p:pic>
        <p:nvPicPr>
          <p:cNvPr id="128004" name="Picture 4" descr="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81200"/>
            <a:ext cx="545623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1447800" y="4343400"/>
            <a:ext cx="6180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9213B"/>
                </a:solidFill>
                <a:latin typeface="+mj-lt"/>
                <a:ea typeface="ＭＳ Ｐゴシック" charset="0"/>
                <a:cs typeface="ＭＳ Ｐゴシック" charset="0"/>
              </a:rPr>
              <a:t>But could this just be anti-gravity?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0" y="5257800"/>
            <a:ext cx="8458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09213B"/>
                </a:solidFill>
                <a:latin typeface="+mj-lt"/>
                <a:ea typeface="ＭＳ Ｐゴシック" charset="0"/>
                <a:cs typeface="ＭＳ Ｐゴシック" charset="0"/>
              </a:rPr>
              <a:t>No, because it does not depend on the involved masses (or any other property, like every well-behaved force!)</a:t>
            </a:r>
            <a:endParaRPr lang="en-US" sz="2400" dirty="0">
              <a:solidFill>
                <a:srgbClr val="09213B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 Box 44"/>
          <p:cNvSpPr txBox="1">
            <a:spLocks noChangeArrowheads="1"/>
          </p:cNvSpPr>
          <p:nvPr/>
        </p:nvSpPr>
        <p:spPr bwMode="auto">
          <a:xfrm>
            <a:off x="538163" y="152400"/>
            <a:ext cx="77676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Paradox # 2 about the dark energy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5" grpId="0"/>
      <p:bldP spid="1280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2209800" y="152400"/>
            <a:ext cx="4127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>
                <a:solidFill>
                  <a:srgbClr val="09213B"/>
                </a:solidFill>
              </a:rPr>
              <a:t>Supernovae data then…</a:t>
            </a:r>
          </a:p>
        </p:txBody>
      </p:sp>
      <p:pic>
        <p:nvPicPr>
          <p:cNvPr id="5529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696200" cy="4711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99" name="Text Box 5"/>
          <p:cNvSpPr txBox="1">
            <a:spLocks noChangeArrowheads="1"/>
          </p:cNvSpPr>
          <p:nvPr/>
        </p:nvSpPr>
        <p:spPr bwMode="auto">
          <a:xfrm>
            <a:off x="3200400" y="4953000"/>
            <a:ext cx="33385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800">
                <a:solidFill>
                  <a:srgbClr val="09213B"/>
                </a:solidFill>
                <a:sym typeface="Symbol" charset="2"/>
              </a:rPr>
              <a:t>now   time   </a:t>
            </a:r>
            <a:r>
              <a:rPr lang="en-US" altLang="x-none" sz="2800">
                <a:solidFill>
                  <a:srgbClr val="09213B"/>
                </a:solidFill>
              </a:rPr>
              <a:t>past</a:t>
            </a:r>
            <a:r>
              <a:rPr lang="en-US" altLang="x-none">
                <a:solidFill>
                  <a:srgbClr val="09213B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2"/>
          <p:cNvSpPr txBox="1">
            <a:spLocks noChangeArrowheads="1"/>
          </p:cNvSpPr>
          <p:nvPr/>
        </p:nvSpPr>
        <p:spPr bwMode="auto">
          <a:xfrm>
            <a:off x="3733800" y="152400"/>
            <a:ext cx="1722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09213B"/>
                </a:solidFill>
              </a:rPr>
              <a:t>and now!</a:t>
            </a:r>
          </a:p>
        </p:txBody>
      </p:sp>
      <p:pic>
        <p:nvPicPr>
          <p:cNvPr id="573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7162800" cy="46815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209800" y="4724400"/>
            <a:ext cx="34274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800">
                <a:solidFill>
                  <a:srgbClr val="09213B"/>
                </a:solidFill>
                <a:sym typeface="Symbol" charset="2"/>
              </a:rPr>
              <a:t>now   time    </a:t>
            </a:r>
            <a:r>
              <a:rPr lang="en-US" altLang="x-none" sz="2800">
                <a:solidFill>
                  <a:srgbClr val="09213B"/>
                </a:solidFill>
              </a:rPr>
              <a:t>past</a:t>
            </a:r>
            <a:r>
              <a:rPr lang="en-US" altLang="x-none">
                <a:solidFill>
                  <a:srgbClr val="09213B"/>
                </a:solidFill>
              </a:rPr>
              <a:t> </a:t>
            </a:r>
          </a:p>
        </p:txBody>
      </p:sp>
      <p:sp>
        <p:nvSpPr>
          <p:cNvPr id="57348" name="Text Box 6"/>
          <p:cNvSpPr txBox="1">
            <a:spLocks noChangeArrowheads="1"/>
          </p:cNvSpPr>
          <p:nvPr/>
        </p:nvSpPr>
        <p:spPr bwMode="auto">
          <a:xfrm>
            <a:off x="593725" y="5794375"/>
            <a:ext cx="79517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2800">
                <a:solidFill>
                  <a:srgbClr val="09213B"/>
                </a:solidFill>
              </a:rPr>
              <a:t>We have since then learned that </a:t>
            </a:r>
            <a:r>
              <a:rPr lang="en-US" altLang="x-none" sz="2800">
                <a:solidFill>
                  <a:srgbClr val="FF0000"/>
                </a:solidFill>
              </a:rPr>
              <a:t>the acceleration</a:t>
            </a:r>
          </a:p>
          <a:p>
            <a:pPr algn="ctr"/>
            <a:r>
              <a:rPr lang="en-US" altLang="x-none" sz="2800">
                <a:solidFill>
                  <a:srgbClr val="FF0000"/>
                </a:solidFill>
              </a:rPr>
              <a:t>only started a few billion yrs ago (as expected from </a:t>
            </a:r>
            <a:r>
              <a:rPr lang="en-US" altLang="x-none" sz="2800">
                <a:solidFill>
                  <a:srgbClr val="FF0000"/>
                </a:solidFill>
                <a:sym typeface="Symbol" charset="2"/>
              </a:rPr>
              <a:t>)</a:t>
            </a:r>
            <a:endParaRPr lang="en-US" altLang="x-none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2"/>
          <p:cNvSpPr txBox="1">
            <a:spLocks noChangeArrowheads="1"/>
          </p:cNvSpPr>
          <p:nvPr/>
        </p:nvSpPr>
        <p:spPr bwMode="auto">
          <a:xfrm>
            <a:off x="2033588" y="176213"/>
            <a:ext cx="4540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chemeClr val="tx2"/>
                </a:solidFill>
              </a:rPr>
              <a:t>How did we measure this?</a:t>
            </a:r>
          </a:p>
        </p:txBody>
      </p:sp>
      <p:pic>
        <p:nvPicPr>
          <p:cNvPr id="5939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914400"/>
            <a:ext cx="6845300" cy="419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896938" y="5486400"/>
            <a:ext cx="6299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244A58"/>
                </a:solidFill>
                <a:latin typeface="+mn-lt"/>
                <a:cs typeface="Helvetica Light"/>
              </a:rPr>
              <a:t>This diagram shows the data that we will use.</a:t>
            </a:r>
          </a:p>
          <a:p>
            <a:pPr algn="ctr">
              <a:defRPr/>
            </a:pPr>
            <a:r>
              <a:rPr lang="en-US" sz="2400" dirty="0">
                <a:solidFill>
                  <a:srgbClr val="244A58"/>
                </a:solidFill>
                <a:latin typeface="+mn-lt"/>
                <a:cs typeface="Helvetica Light"/>
              </a:rPr>
              <a:t>Different curves correspond to different models.</a:t>
            </a:r>
          </a:p>
          <a:p>
            <a:pPr algn="ctr">
              <a:defRPr/>
            </a:pPr>
            <a:r>
              <a:rPr lang="en-US" sz="2400" dirty="0">
                <a:solidFill>
                  <a:srgbClr val="244A58"/>
                </a:solidFill>
                <a:latin typeface="+mn-lt"/>
                <a:cs typeface="Helvetica Light"/>
              </a:rPr>
              <a:t>We need to understand which model works best.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620000" cy="715963"/>
          </a:xfrm>
        </p:spPr>
        <p:txBody>
          <a:bodyPr/>
          <a:lstStyle/>
          <a:p>
            <a:pPr algn="ctr">
              <a:defRPr/>
            </a:pPr>
            <a:r>
              <a:rPr lang="en-US" sz="3000" dirty="0" smtClean="0"/>
              <a:t>Basics of parameter estimation</a:t>
            </a:r>
            <a:endParaRPr lang="en-US" sz="3000" dirty="0"/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>
          <a:xfrm>
            <a:off x="457200" y="993775"/>
            <a:ext cx="7620000" cy="4800600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In Physics we like to measure things.</a:t>
            </a:r>
          </a:p>
          <a:p>
            <a:r>
              <a:rPr lang="en-US" altLang="x-none" dirty="0">
                <a:ea typeface="ＭＳ Ｐゴシック" charset="-128"/>
              </a:rPr>
              <a:t>Sometimes the things that we want to measure are directly measurable, for example the width of this room.</a:t>
            </a:r>
          </a:p>
          <a:p>
            <a:r>
              <a:rPr lang="en-US" altLang="x-none" dirty="0">
                <a:ea typeface="ＭＳ Ｐゴシック" charset="-128"/>
              </a:rPr>
              <a:t>Some other times the measurements are not direct but come from a model.  This process is called </a:t>
            </a:r>
            <a:r>
              <a:rPr lang="en-US" altLang="x-none" i="1" dirty="0">
                <a:ea typeface="ＭＳ Ｐゴシック" charset="-128"/>
              </a:rPr>
              <a:t>inference.</a:t>
            </a:r>
          </a:p>
          <a:p>
            <a:r>
              <a:rPr lang="en-US" altLang="x-none" dirty="0">
                <a:ea typeface="ＭＳ Ｐゴシック" charset="-128"/>
              </a:rPr>
              <a:t>Say for example that you have a scatter plot with some points that show your </a:t>
            </a:r>
            <a:r>
              <a:rPr lang="en-US" altLang="x-none" dirty="0" smtClean="0">
                <a:ea typeface="ＭＳ Ｐゴシック" charset="-128"/>
              </a:rPr>
              <a:t>measurements (practical example: time in seconds and distance in meters).</a:t>
            </a:r>
          </a:p>
        </p:txBody>
      </p:sp>
      <p:pic>
        <p:nvPicPr>
          <p:cNvPr id="10342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124325"/>
            <a:ext cx="37973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2"/>
          <p:cNvSpPr txBox="1">
            <a:spLocks/>
          </p:cNvSpPr>
          <p:nvPr/>
        </p:nvSpPr>
        <p:spPr bwMode="auto">
          <a:xfrm>
            <a:off x="14288" y="152400"/>
            <a:ext cx="8139112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639763" indent="-22860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004888" indent="-228600">
              <a:spcBef>
                <a:spcPct val="20000"/>
              </a:spcBef>
              <a:buClr>
                <a:srgbClr val="E2751D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279525" indent="-228600">
              <a:spcBef>
                <a:spcPct val="20000"/>
              </a:spcBef>
              <a:buClr>
                <a:srgbClr val="FFB400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1554163" indent="-228600">
              <a:spcBef>
                <a:spcPct val="20000"/>
              </a:spcBef>
              <a:buClr>
                <a:srgbClr val="7EB606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0113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EB606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4685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EB606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29257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EB606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3829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EB606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x-none" dirty="0"/>
              <a:t>In this case, the data seems to suggest that a simple model, a straight line, could “fit” your data.</a:t>
            </a:r>
          </a:p>
          <a:p>
            <a:r>
              <a:rPr lang="en-US" altLang="x-none" dirty="0"/>
              <a:t>To “fit” the data means that you would be able to draw a model that goes through the data reasonably well, and allows you to predict what happens in regions not covered by the points.</a:t>
            </a:r>
          </a:p>
          <a:p>
            <a:r>
              <a:rPr lang="en-US" altLang="x-none" dirty="0"/>
              <a:t> For this simple case, you would draw a line through your points, and you can find (for example) the slope and intercept of this line.</a:t>
            </a:r>
          </a:p>
          <a:p>
            <a:r>
              <a:rPr lang="en-US" altLang="x-none" dirty="0"/>
              <a:t>The SLOPE and INTERCEPT are not measured directly, but they are </a:t>
            </a:r>
            <a:r>
              <a:rPr lang="en-US" altLang="x-none" i="1" dirty="0">
                <a:solidFill>
                  <a:srgbClr val="FF0000"/>
                </a:solidFill>
              </a:rPr>
              <a:t>inferred </a:t>
            </a:r>
            <a:r>
              <a:rPr lang="en-US" altLang="x-none" dirty="0"/>
              <a:t>from your measurements + your model.</a:t>
            </a:r>
          </a:p>
          <a:p>
            <a:r>
              <a:rPr lang="en-US" altLang="x-none" dirty="0"/>
              <a:t>Those are the </a:t>
            </a:r>
            <a:r>
              <a:rPr lang="en-US" altLang="x-none" dirty="0">
                <a:solidFill>
                  <a:srgbClr val="FF0000"/>
                </a:solidFill>
              </a:rPr>
              <a:t>parameters </a:t>
            </a:r>
            <a:r>
              <a:rPr lang="en-US" altLang="x-none" dirty="0"/>
              <a:t>of your model.</a:t>
            </a:r>
          </a:p>
        </p:txBody>
      </p:sp>
      <p:pic>
        <p:nvPicPr>
          <p:cNvPr id="6144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038600"/>
            <a:ext cx="415766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2"/>
          <p:cNvSpPr txBox="1">
            <a:spLocks/>
          </p:cNvSpPr>
          <p:nvPr/>
        </p:nvSpPr>
        <p:spPr bwMode="auto">
          <a:xfrm>
            <a:off x="14288" y="152400"/>
            <a:ext cx="81391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639763" indent="-22860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004888" indent="-228600">
              <a:spcBef>
                <a:spcPct val="20000"/>
              </a:spcBef>
              <a:buClr>
                <a:srgbClr val="E2751D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279525" indent="-228600">
              <a:spcBef>
                <a:spcPct val="20000"/>
              </a:spcBef>
              <a:buClr>
                <a:srgbClr val="FFB400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1554163" indent="-228600">
              <a:spcBef>
                <a:spcPct val="20000"/>
              </a:spcBef>
              <a:buClr>
                <a:srgbClr val="7EB606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0113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EB606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4685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EB606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29257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EB606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3829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EB606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x-none" dirty="0"/>
              <a:t>In real life, data have uncertainties associated to them.</a:t>
            </a:r>
          </a:p>
          <a:p>
            <a:r>
              <a:rPr lang="en-US" altLang="x-none" dirty="0" smtClean="0"/>
              <a:t>A good thing </a:t>
            </a:r>
            <a:r>
              <a:rPr lang="en-US" altLang="x-none" dirty="0"/>
              <a:t>to do is to take into account the uncertainties when we fit models to data.</a:t>
            </a:r>
          </a:p>
          <a:p>
            <a:r>
              <a:rPr lang="en-US" altLang="x-none" dirty="0"/>
              <a:t>Data points with larger uncertainties should matter less. This is called inverse error weighting.</a:t>
            </a:r>
          </a:p>
          <a:p>
            <a:r>
              <a:rPr lang="en-US" altLang="x-none" dirty="0"/>
              <a:t>Weighing the errors may lead to a different result.</a:t>
            </a:r>
          </a:p>
        </p:txBody>
      </p:sp>
      <p:pic>
        <p:nvPicPr>
          <p:cNvPr id="6246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62275"/>
            <a:ext cx="40386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62275"/>
            <a:ext cx="40481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1295400" y="5867400"/>
            <a:ext cx="6153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244A58"/>
                </a:solidFill>
                <a:latin typeface="+mn-lt"/>
                <a:cs typeface="Helvetica Light"/>
              </a:rPr>
              <a:t>The green line is a better fit to the data because</a:t>
            </a:r>
          </a:p>
          <a:p>
            <a:pPr algn="ctr">
              <a:defRPr/>
            </a:pPr>
            <a:r>
              <a:rPr lang="en-US" sz="2400" dirty="0">
                <a:solidFill>
                  <a:srgbClr val="244A58"/>
                </a:solidFill>
                <a:latin typeface="+mn-lt"/>
                <a:cs typeface="Helvetica Light"/>
              </a:rPr>
              <a:t>it takes into account experimental uncertainties.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639762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Parameter fitting </a:t>
            </a:r>
            <a:endParaRPr lang="en-US" dirty="0"/>
          </a:p>
        </p:txBody>
      </p:sp>
      <p:sp>
        <p:nvSpPr>
          <p:cNvPr id="104450" name="Content Placeholder 5"/>
          <p:cNvSpPr>
            <a:spLocks noGrp="1"/>
          </p:cNvSpPr>
          <p:nvPr>
            <p:ph idx="1"/>
          </p:nvPr>
        </p:nvSpPr>
        <p:spPr>
          <a:xfrm>
            <a:off x="420688" y="1371600"/>
            <a:ext cx="7620000" cy="1600200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The previous fits to straight lines were done by Python using algorithms that do stuff in the background.</a:t>
            </a:r>
          </a:p>
          <a:p>
            <a:r>
              <a:rPr lang="en-US" altLang="x-none" dirty="0">
                <a:ea typeface="ＭＳ Ｐゴシック" charset="-128"/>
              </a:rPr>
              <a:t>If we want to fit the line ourselves (finding the parameters ”slope”, “intercept”), what should we do?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74663" y="2819400"/>
            <a:ext cx="7391400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marL="342900" indent="-3429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buFont typeface="Arial" charset="0"/>
              <a:buChar char="•"/>
            </a:pPr>
            <a:r>
              <a:rPr lang="en-US" altLang="x-none" sz="2200" dirty="0">
                <a:latin typeface="Calibri" charset="0"/>
                <a:ea typeface="Helvetica Light" charset="0"/>
                <a:cs typeface="Helvetica Light" charset="0"/>
              </a:rPr>
              <a:t>We can make a grid of all possible parameter values.</a:t>
            </a:r>
          </a:p>
          <a:p>
            <a:pPr algn="just">
              <a:buFont typeface="Arial" charset="0"/>
              <a:buChar char="•"/>
            </a:pPr>
            <a:r>
              <a:rPr lang="en-US" altLang="x-none" sz="2200" dirty="0">
                <a:latin typeface="Calibri" charset="0"/>
                <a:ea typeface="Helvetica Light" charset="0"/>
                <a:cs typeface="Helvetica Light" charset="0"/>
              </a:rPr>
              <a:t>Each (slope, intercept) pair corresponds to a (unique) straight line. </a:t>
            </a:r>
          </a:p>
          <a:p>
            <a:pPr algn="just">
              <a:buFont typeface="Arial" charset="0"/>
              <a:buChar char="•"/>
            </a:pPr>
            <a:r>
              <a:rPr lang="en-US" altLang="x-none" sz="2200" dirty="0">
                <a:latin typeface="Calibri" charset="0"/>
                <a:ea typeface="Helvetica Light" charset="0"/>
                <a:cs typeface="Helvetica Light" charset="0"/>
              </a:rPr>
              <a:t>The straight line that minimizes the difference between model and </a:t>
            </a:r>
            <a:r>
              <a:rPr lang="en-US" altLang="x-none" sz="2200" dirty="0" smtClean="0">
                <a:latin typeface="Calibri" charset="0"/>
                <a:ea typeface="Helvetica Light" charset="0"/>
                <a:cs typeface="Helvetica Light" charset="0"/>
              </a:rPr>
              <a:t>data, while inverse-weighing </a:t>
            </a:r>
            <a:r>
              <a:rPr lang="en-US" altLang="x-none" sz="2200" dirty="0">
                <a:latin typeface="Calibri" charset="0"/>
                <a:ea typeface="Helvetica Light" charset="0"/>
                <a:cs typeface="Helvetica Light" charset="0"/>
              </a:rPr>
              <a:t>the </a:t>
            </a:r>
            <a:r>
              <a:rPr lang="en-US" altLang="x-none" sz="2200" dirty="0" smtClean="0">
                <a:latin typeface="Calibri" charset="0"/>
                <a:ea typeface="Helvetica Light" charset="0"/>
                <a:cs typeface="Helvetica Light" charset="0"/>
              </a:rPr>
              <a:t>errors </a:t>
            </a:r>
            <a:r>
              <a:rPr lang="en-US" altLang="x-none" sz="2200" dirty="0">
                <a:latin typeface="Calibri" charset="0"/>
                <a:ea typeface="Helvetica Light" charset="0"/>
                <a:cs typeface="Helvetica Light" charset="0"/>
              </a:rPr>
              <a:t>is the winning model (best fit).</a:t>
            </a:r>
          </a:p>
          <a:p>
            <a:pPr algn="just">
              <a:buFont typeface="Arial" charset="0"/>
              <a:buChar char="•"/>
            </a:pPr>
            <a:r>
              <a:rPr lang="en-US" altLang="x-none" sz="2200" dirty="0">
                <a:latin typeface="Calibri" charset="0"/>
                <a:ea typeface="Helvetica Light" charset="0"/>
                <a:cs typeface="Helvetica Light" charset="0"/>
              </a:rPr>
              <a:t>So we’ll go through all the possible combinations of (slope, intercept) pairs and find the one that minimizes the difference.</a:t>
            </a:r>
          </a:p>
          <a:p>
            <a:pPr algn="just"/>
            <a:endParaRPr lang="en-US" altLang="x-none" sz="2200" dirty="0">
              <a:latin typeface="Calibri" charset="0"/>
              <a:ea typeface="Helvetica Light" charset="0"/>
              <a:cs typeface="Helvetica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8" y="4098925"/>
            <a:ext cx="1722437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1915">
            <a:off x="3224213" y="2881313"/>
            <a:ext cx="20002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5"/>
          <p:cNvSpPr>
            <a:spLocks/>
          </p:cNvSpPr>
          <p:nvPr/>
        </p:nvSpPr>
        <p:spPr bwMode="auto">
          <a:xfrm rot="1342807">
            <a:off x="2740025" y="2109788"/>
            <a:ext cx="4543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244A58"/>
                </a:solidFill>
                <a:latin typeface="+mj-lt"/>
                <a:ea typeface="ＭＳ Ｐゴシック" charset="0"/>
                <a:cs typeface="Helvetica Neue Bold Condensed"/>
              </a:rPr>
              <a:t>DISTANCE = 2.5 million light years</a:t>
            </a:r>
          </a:p>
        </p:txBody>
      </p:sp>
      <p:sp>
        <p:nvSpPr>
          <p:cNvPr id="21510" name="Rectangle 6"/>
          <p:cNvSpPr>
            <a:spLocks/>
          </p:cNvSpPr>
          <p:nvPr/>
        </p:nvSpPr>
        <p:spPr bwMode="auto">
          <a:xfrm rot="1391915">
            <a:off x="2027238" y="4467225"/>
            <a:ext cx="29495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244A58"/>
                </a:solidFill>
                <a:latin typeface="+mj-lt"/>
                <a:ea typeface="ＭＳ Ｐゴシック" charset="0"/>
                <a:cs typeface="Helvetica Neue Bold Condensed"/>
              </a:rPr>
              <a:t>TIME (conveniently) =</a:t>
            </a:r>
          </a:p>
          <a:p>
            <a:pPr algn="r">
              <a:defRPr/>
            </a:pPr>
            <a:r>
              <a:rPr lang="en-US" sz="2400" dirty="0">
                <a:solidFill>
                  <a:srgbClr val="244A58"/>
                </a:solidFill>
                <a:latin typeface="+mj-lt"/>
                <a:ea typeface="ＭＳ Ｐゴシック" charset="0"/>
                <a:cs typeface="Helvetica Neue Bold Condensed"/>
              </a:rPr>
              <a:t>    2.5 million years 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293813"/>
            <a:ext cx="1893888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9525" y="52388"/>
            <a:ext cx="8670925" cy="938212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200" dirty="0" smtClean="0">
                <a:ea typeface="+mj-ea"/>
                <a:cs typeface="+mj-cs"/>
              </a:rPr>
              <a:t>The most amazing fact ever</a:t>
            </a:r>
            <a:endParaRPr lang="en-US" sz="4200" dirty="0"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38125" y="6121400"/>
            <a:ext cx="8067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ＭＳ Ｐゴシック" charset="0"/>
                <a:cs typeface="Helvetica Light"/>
              </a:rPr>
              <a:t>Looking far away means looking back in time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utoUpdateAnimBg="0"/>
      <p:bldP spid="21510" grpId="0" autoUpdateAnimBg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101600"/>
            <a:ext cx="7620000" cy="965200"/>
          </a:xfrm>
        </p:spPr>
        <p:txBody>
          <a:bodyPr/>
          <a:lstStyle/>
          <a:p>
            <a:pPr algn="ctr">
              <a:defRPr/>
            </a:pPr>
            <a:r>
              <a:rPr lang="en-US" sz="3000" dirty="0" smtClean="0"/>
              <a:t>Goodness of fit: the 𝜒</a:t>
            </a:r>
            <a:r>
              <a:rPr lang="en-US" sz="3000" baseline="30000" dirty="0" smtClean="0"/>
              <a:t>2</a:t>
            </a:r>
            <a:r>
              <a:rPr lang="en-US" sz="3000" dirty="0" smtClean="0"/>
              <a:t> function</a:t>
            </a:r>
            <a:endParaRPr lang="en-US" sz="3000" dirty="0"/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19812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We have seen that fitting parameters can often be achieved by finding the model that is closest fit to the data</a:t>
            </a:r>
          </a:p>
          <a:p>
            <a:r>
              <a:rPr lang="en-US" altLang="x-none">
                <a:ea typeface="ＭＳ Ｐゴシック" charset="-128"/>
              </a:rPr>
              <a:t>This is ”coded” as minimizing a function (loss function or error function).</a:t>
            </a:r>
          </a:p>
          <a:p>
            <a:r>
              <a:rPr lang="en-US" altLang="x-none">
                <a:ea typeface="ＭＳ Ｐゴシック" charset="-128"/>
              </a:rPr>
              <a:t>Say you have n data points. How should we write that function?</a:t>
            </a:r>
          </a:p>
        </p:txBody>
      </p:sp>
      <p:pic>
        <p:nvPicPr>
          <p:cNvPr id="634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3352800"/>
            <a:ext cx="345440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135063" y="5949950"/>
            <a:ext cx="6629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24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𝜒</a:t>
            </a:r>
            <a:r>
              <a:rPr lang="en-US" altLang="x-none" sz="2400" baseline="300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2</a:t>
            </a:r>
            <a:r>
              <a:rPr lang="en-US" altLang="x-none" sz="24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 =  ∑</a:t>
            </a:r>
            <a:r>
              <a:rPr lang="en-US" altLang="x-none" sz="2400" baseline="300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n</a:t>
            </a:r>
            <a:r>
              <a:rPr lang="en-US" altLang="x-none" sz="2400" baseline="-250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i=1 </a:t>
            </a:r>
            <a:r>
              <a:rPr lang="en-US" altLang="x-none" sz="24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 (Data</a:t>
            </a:r>
            <a:r>
              <a:rPr lang="en-US" altLang="x-none" sz="2400" baseline="-250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i</a:t>
            </a:r>
            <a:r>
              <a:rPr lang="en-US" altLang="x-none" sz="24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 </a:t>
            </a:r>
            <a:r>
              <a:rPr lang="mr-IN" altLang="x-none" sz="24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–</a:t>
            </a:r>
            <a:r>
              <a:rPr lang="en-US" altLang="x-none" sz="24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 Model</a:t>
            </a:r>
            <a:r>
              <a:rPr lang="en-US" altLang="x-none" sz="2400" baseline="-250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i</a:t>
            </a:r>
            <a:r>
              <a:rPr lang="en-US" altLang="x-none" sz="24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(par1,par2,</a:t>
            </a:r>
            <a:r>
              <a:rPr lang="mr-IN" altLang="x-none" sz="24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…</a:t>
            </a:r>
            <a:r>
              <a:rPr lang="en-US" altLang="x-none" sz="24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))</a:t>
            </a:r>
            <a:r>
              <a:rPr lang="en-US" altLang="x-none" sz="2400" baseline="300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2</a:t>
            </a:r>
            <a:r>
              <a:rPr lang="en-US" altLang="x-none" sz="24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/err</a:t>
            </a:r>
            <a:r>
              <a:rPr lang="en-US" altLang="x-none" sz="2400" baseline="300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2</a:t>
            </a:r>
            <a:r>
              <a:rPr lang="en-US" altLang="x-none" sz="2400" baseline="-25000">
                <a:solidFill>
                  <a:srgbClr val="244A58"/>
                </a:solidFill>
                <a:latin typeface="Calibri" charset="0"/>
                <a:ea typeface="Helvetica Light" charset="0"/>
                <a:cs typeface="Helvetica Light" charset="0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181600"/>
            <a:ext cx="7620000" cy="1143000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Practice: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Notebook on line fitting</a:t>
            </a:r>
            <a:endParaRPr lang="en-US" dirty="0"/>
          </a:p>
        </p:txBody>
      </p:sp>
      <p:sp>
        <p:nvSpPr>
          <p:cNvPr id="106498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057400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  <a:hlinkClick r:id="rId2"/>
              </a:rPr>
              <a:t>https://www.nobelprize.org/nobel_prizes/physics/laureates/2011/popular-physicsprize2011.pdf</a:t>
            </a:r>
          </a:p>
          <a:p>
            <a:endParaRPr lang="en-US" altLang="x-none" dirty="0">
              <a:ea typeface="ＭＳ Ｐゴシック" charset="-128"/>
              <a:hlinkClick r:id="rId2"/>
            </a:endParaRPr>
          </a:p>
          <a:p>
            <a:r>
              <a:rPr lang="en-US" altLang="x-none" dirty="0">
                <a:ea typeface="ＭＳ Ｐゴシック" charset="-128"/>
                <a:hlinkClick r:id="rId2"/>
              </a:rPr>
              <a:t>http://www-supernova.lbl.gov/PhysicsTodayArticle.pdf</a:t>
            </a:r>
            <a:endParaRPr lang="en-US" altLang="x-none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  <a:hlinkClick r:id="rId3"/>
              </a:rPr>
              <a:t>http://</a:t>
            </a:r>
            <a:r>
              <a:rPr lang="en-US" altLang="x-none" dirty="0" smtClean="0">
                <a:ea typeface="ＭＳ Ｐゴシック" charset="-128"/>
                <a:hlinkClick r:id="rId3"/>
              </a:rPr>
              <a:t>www.nature.com/scientificamerican/journal/v314/n3/full/scientificamerican0316-38.html</a:t>
            </a:r>
            <a:endParaRPr lang="en-US" altLang="x-none" dirty="0" smtClean="0">
              <a:ea typeface="ＭＳ Ｐゴシック" charset="-128"/>
            </a:endParaRPr>
          </a:p>
          <a:p>
            <a:pPr marL="114300" indent="0">
              <a:buNone/>
            </a:pPr>
            <a:r>
              <a:rPr lang="en-US" altLang="x-none" dirty="0" smtClean="0">
                <a:ea typeface="ＭＳ Ｐゴシック" charset="-128"/>
              </a:rPr>
              <a:t>(note: the above can only be downloaded while on campus)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Readings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412038" cy="8128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244A58"/>
                </a:solidFill>
                <a:ea typeface="+mj-ea"/>
                <a:cs typeface="+mj-cs"/>
              </a:rPr>
              <a:t>The sky is the limit!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295400"/>
            <a:ext cx="734060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3"/>
          <p:cNvSpPr>
            <a:spLocks/>
          </p:cNvSpPr>
          <p:nvPr/>
        </p:nvSpPr>
        <p:spPr bwMode="auto">
          <a:xfrm>
            <a:off x="1090613" y="5638800"/>
            <a:ext cx="69103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244A58"/>
                </a:solidFill>
                <a:latin typeface="+mj-lt"/>
                <a:ea typeface="ＭＳ Ｐゴシック" charset="0"/>
                <a:cs typeface="Helvetica Neue Bold Condensed" charset="0"/>
              </a:rPr>
              <a:t>AS WE MAKE BETTER AND BETTER TELESCOPES,</a:t>
            </a:r>
          </a:p>
          <a:p>
            <a:pPr algn="ctr">
              <a:lnSpc>
                <a:spcPct val="130000"/>
              </a:lnSpc>
              <a:defRPr/>
            </a:pPr>
            <a:r>
              <a:rPr lang="en-US" sz="2400" dirty="0">
                <a:solidFill>
                  <a:srgbClr val="244A58"/>
                </a:solidFill>
                <a:latin typeface="+mj-lt"/>
                <a:ea typeface="ＭＳ Ｐゴシック" charset="0"/>
                <a:cs typeface="Helvetica Neue Bold Condensed" charset="0"/>
              </a:rPr>
              <a:t>WE GET A PEEK AT INCREASINGLY REMOTE TIMES.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588963" y="152400"/>
            <a:ext cx="7412037" cy="1258888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400" dirty="0" smtClean="0">
                <a:ea typeface="+mj-ea"/>
                <a:cs typeface="+mj-cs"/>
              </a:rPr>
              <a:t>This gives us the chance of </a:t>
            </a:r>
            <a:r>
              <a:rPr lang="en-US" sz="3400" dirty="0" smtClean="0">
                <a:solidFill>
                  <a:srgbClr val="0000FF"/>
                </a:solidFill>
                <a:ea typeface="+mj-ea"/>
                <a:cs typeface="+mj-cs"/>
              </a:rPr>
              <a:t>observing </a:t>
            </a:r>
            <a:r>
              <a:rPr lang="en-US" sz="3400" dirty="0">
                <a:solidFill>
                  <a:srgbClr val="0000FF"/>
                </a:solidFill>
                <a:ea typeface="+mj-ea"/>
                <a:cs typeface="+mj-cs"/>
              </a:rPr>
              <a:t/>
            </a:r>
            <a:br>
              <a:rPr lang="en-US" sz="3400" dirty="0">
                <a:solidFill>
                  <a:srgbClr val="0000FF"/>
                </a:solidFill>
                <a:ea typeface="+mj-ea"/>
                <a:cs typeface="+mj-cs"/>
              </a:rPr>
            </a:br>
            <a:r>
              <a:rPr lang="en-US" sz="3400" dirty="0" smtClean="0">
                <a:ea typeface="+mj-ea"/>
                <a:cs typeface="+mj-cs"/>
              </a:rPr>
              <a:t>the history of the Universe.</a:t>
            </a:r>
            <a:endParaRPr lang="en-US" sz="3400" dirty="0">
              <a:ea typeface="+mj-ea"/>
              <a:cs typeface="+mj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22438"/>
            <a:ext cx="7466013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b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900113"/>
            <a:ext cx="6280150" cy="58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228600" y="152400"/>
            <a:ext cx="8191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244A58"/>
                </a:solidFill>
                <a:latin typeface="+mj-lt"/>
                <a:ea typeface="ＭＳ Ｐゴシック" charset="0"/>
                <a:cs typeface="Helvetica Light"/>
              </a:rPr>
              <a:t>Our main prediction is that the Universe has been expanding.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forc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914400"/>
            <a:ext cx="3657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ext Box 3"/>
          <p:cNvSpPr txBox="1">
            <a:spLocks noChangeArrowheads="1"/>
          </p:cNvSpPr>
          <p:nvPr/>
        </p:nvSpPr>
        <p:spPr bwMode="auto">
          <a:xfrm>
            <a:off x="1808163" y="238125"/>
            <a:ext cx="5049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2800">
                <a:solidFill>
                  <a:schemeClr val="accent2"/>
                </a:solidFill>
                <a:latin typeface="Cambria" charset="0"/>
              </a:rPr>
              <a:t>It</a:t>
            </a:r>
            <a:r>
              <a:rPr lang="en-US" altLang="en-US" sz="2800">
                <a:solidFill>
                  <a:schemeClr val="accent2"/>
                </a:solidFill>
                <a:latin typeface="Cambria" charset="0"/>
              </a:rPr>
              <a:t>’</a:t>
            </a:r>
            <a:r>
              <a:rPr lang="en-US" altLang="ja-JP" sz="2800">
                <a:solidFill>
                  <a:schemeClr val="accent2"/>
                </a:solidFill>
                <a:latin typeface="Cambria" charset="0"/>
              </a:rPr>
              <a:t>s all a balance of two forces…</a:t>
            </a:r>
            <a:endParaRPr lang="en-US" altLang="x-none" sz="2800">
              <a:solidFill>
                <a:schemeClr val="accent2"/>
              </a:solidFill>
              <a:latin typeface="Cambria" charset="0"/>
            </a:endParaRP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 rot="18587972">
            <a:off x="5258594" y="2091532"/>
            <a:ext cx="1157287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accent2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 rot="18587972">
            <a:off x="5716588" y="2330450"/>
            <a:ext cx="1371600" cy="31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accent2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1219200" y="1752600"/>
            <a:ext cx="18748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ja-JP" altLang="en-US" sz="2400">
                <a:solidFill>
                  <a:schemeClr val="accent2"/>
                </a:solidFill>
                <a:latin typeface="Cambria" charset="0"/>
              </a:rPr>
              <a:t>“</a:t>
            </a:r>
            <a:r>
              <a:rPr lang="en-US" altLang="ja-JP" sz="2400">
                <a:solidFill>
                  <a:schemeClr val="accent2"/>
                </a:solidFill>
                <a:latin typeface="Cambria" charset="0"/>
              </a:rPr>
              <a:t>section</a:t>
            </a:r>
            <a:r>
              <a:rPr lang="ja-JP" altLang="en-US" sz="2400">
                <a:solidFill>
                  <a:schemeClr val="accent2"/>
                </a:solidFill>
                <a:latin typeface="Cambria" charset="0"/>
              </a:rPr>
              <a:t>”</a:t>
            </a:r>
            <a:endParaRPr lang="en-US" altLang="ja-JP" sz="2400">
              <a:solidFill>
                <a:schemeClr val="accent2"/>
              </a:solidFill>
              <a:latin typeface="Cambria" charset="0"/>
            </a:endParaRPr>
          </a:p>
          <a:p>
            <a:pPr algn="ctr"/>
            <a:r>
              <a:rPr lang="en-US" altLang="x-none" sz="2400">
                <a:solidFill>
                  <a:schemeClr val="accent2"/>
                </a:solidFill>
                <a:latin typeface="Cambria" charset="0"/>
              </a:rPr>
              <a:t>of the young,</a:t>
            </a:r>
          </a:p>
          <a:p>
            <a:pPr algn="ctr"/>
            <a:r>
              <a:rPr lang="en-US" altLang="x-none" sz="2400">
                <a:solidFill>
                  <a:schemeClr val="accent2"/>
                </a:solidFill>
                <a:latin typeface="Cambria" charset="0"/>
              </a:rPr>
              <a:t>hot</a:t>
            </a:r>
          </a:p>
          <a:p>
            <a:pPr algn="ctr"/>
            <a:r>
              <a:rPr lang="en-US" altLang="x-none" sz="2400">
                <a:solidFill>
                  <a:schemeClr val="accent2"/>
                </a:solidFill>
                <a:latin typeface="Cambria" charset="0"/>
              </a:rPr>
              <a:t>Universe </a:t>
            </a:r>
          </a:p>
        </p:txBody>
      </p:sp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152400" y="4572000"/>
            <a:ext cx="83137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The balance between pressure (initial momentum) </a:t>
            </a:r>
          </a:p>
          <a:p>
            <a:pPr algn="ctr">
              <a:defRPr/>
            </a:pP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and gravity tells us  the rate of the expansion of the Universe</a:t>
            </a:r>
          </a:p>
        </p:txBody>
      </p:sp>
      <p:sp>
        <p:nvSpPr>
          <p:cNvPr id="101384" name="Text Box 8"/>
          <p:cNvSpPr txBox="1">
            <a:spLocks noChangeArrowheads="1"/>
          </p:cNvSpPr>
          <p:nvPr/>
        </p:nvSpPr>
        <p:spPr bwMode="auto">
          <a:xfrm>
            <a:off x="609600" y="5557838"/>
            <a:ext cx="7332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Can you predict what happens with more/less matter?</a:t>
            </a:r>
          </a:p>
        </p:txBody>
      </p:sp>
      <p:sp>
        <p:nvSpPr>
          <p:cNvPr id="101385" name="Text Box 9"/>
          <p:cNvSpPr txBox="1">
            <a:spLocks noChangeArrowheads="1"/>
          </p:cNvSpPr>
          <p:nvPr/>
        </p:nvSpPr>
        <p:spPr bwMode="auto">
          <a:xfrm>
            <a:off x="609600" y="6167438"/>
            <a:ext cx="746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W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ould the expansion be accelerating or slowing down?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101381" grpId="0" animBg="1"/>
      <p:bldP spid="101383" grpId="0"/>
      <p:bldP spid="101384" grpId="0"/>
      <p:bldP spid="1013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ChangeArrowheads="1"/>
          </p:cNvSpPr>
          <p:nvPr/>
        </p:nvSpPr>
        <p:spPr bwMode="auto">
          <a:xfrm>
            <a:off x="3429000" y="2332038"/>
            <a:ext cx="184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endParaRPr lang="en-US" sz="4400">
              <a:solidFill>
                <a:srgbClr val="244A58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Text Box 4"/>
          <p:cNvSpPr txBox="1">
            <a:spLocks noChangeArrowheads="1"/>
          </p:cNvSpPr>
          <p:nvPr/>
        </p:nvSpPr>
        <p:spPr bwMode="auto">
          <a:xfrm>
            <a:off x="760413" y="3829050"/>
            <a:ext cx="5019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You can weigh the Universe </a:t>
            </a:r>
          </a:p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by measuring distance!</a:t>
            </a:r>
          </a:p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  <a:sym typeface="Symbol" charset="0"/>
              </a:rPr>
              <a:t>Smaller distance</a:t>
            </a: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 </a:t>
            </a:r>
            <a:r>
              <a:rPr lang="en-US" sz="2400" dirty="0" smtClean="0">
                <a:solidFill>
                  <a:srgbClr val="244A58"/>
                </a:solidFill>
                <a:sym typeface="Symbol" charset="0"/>
              </a:rPr>
              <a:t> Slower expansion</a:t>
            </a:r>
            <a:endParaRPr lang="en-US" sz="2400" dirty="0" smtClean="0">
              <a:solidFill>
                <a:srgbClr val="244A58"/>
              </a:solidFill>
              <a:latin typeface="+mj-lt"/>
            </a:endParaRPr>
          </a:p>
        </p:txBody>
      </p:sp>
      <p:sp>
        <p:nvSpPr>
          <p:cNvPr id="107527" name="AutoShape 7"/>
          <p:cNvSpPr>
            <a:spLocks noChangeArrowheads="1"/>
          </p:cNvSpPr>
          <p:nvPr/>
        </p:nvSpPr>
        <p:spPr bwMode="auto">
          <a:xfrm>
            <a:off x="2667000" y="533400"/>
            <a:ext cx="885825" cy="838200"/>
          </a:xfrm>
          <a:prstGeom prst="star5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244A58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pic>
        <p:nvPicPr>
          <p:cNvPr id="107528" name="Picture 8" descr="book_open-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7200"/>
            <a:ext cx="230346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7529" name="Group 9"/>
          <p:cNvGrpSpPr>
            <a:grpSpLocks/>
          </p:cNvGrpSpPr>
          <p:nvPr/>
        </p:nvGrpSpPr>
        <p:grpSpPr bwMode="auto">
          <a:xfrm>
            <a:off x="6324600" y="609600"/>
            <a:ext cx="863600" cy="3429000"/>
            <a:chOff x="3984" y="384"/>
            <a:chExt cx="544" cy="2160"/>
          </a:xfrm>
        </p:grpSpPr>
        <p:sp>
          <p:nvSpPr>
            <p:cNvPr id="33811" name="Line 10"/>
            <p:cNvSpPr>
              <a:spLocks noChangeShapeType="1"/>
            </p:cNvSpPr>
            <p:nvPr/>
          </p:nvSpPr>
          <p:spPr bwMode="auto">
            <a:xfrm flipH="1" flipV="1">
              <a:off x="4176" y="672"/>
              <a:ext cx="240" cy="1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244A58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812" name="Text Box 11"/>
            <p:cNvSpPr txBox="1">
              <a:spLocks noChangeArrowheads="1"/>
            </p:cNvSpPr>
            <p:nvPr/>
          </p:nvSpPr>
          <p:spPr bwMode="auto">
            <a:xfrm>
              <a:off x="3984" y="384"/>
              <a:ext cx="5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800" smtClean="0">
                  <a:solidFill>
                    <a:srgbClr val="244A58"/>
                  </a:solidFill>
                  <a:latin typeface="+mj-lt"/>
                </a:rPr>
                <a:t>B</a:t>
              </a:r>
              <a:r>
                <a:rPr lang="en-US" sz="1800" baseline="-25000" smtClean="0">
                  <a:solidFill>
                    <a:srgbClr val="244A58"/>
                  </a:solidFill>
                  <a:latin typeface="+mj-lt"/>
                  <a:sym typeface="Monotype Sorts" charset="0"/>
                </a:rPr>
                <a:t></a:t>
              </a:r>
              <a:r>
                <a:rPr lang="en-US" sz="1800" i="1" smtClean="0">
                  <a:solidFill>
                    <a:srgbClr val="244A58"/>
                  </a:solidFill>
                  <a:latin typeface="+mj-lt"/>
                  <a:sym typeface="Monotype Sorts" charset="0"/>
                </a:rPr>
                <a:t>=20</a:t>
              </a:r>
              <a:endParaRPr lang="en-US" sz="1800" i="1" smtClean="0">
                <a:solidFill>
                  <a:srgbClr val="244A58"/>
                </a:solidFill>
                <a:latin typeface="+mj-lt"/>
              </a:endParaRPr>
            </a:p>
          </p:txBody>
        </p:sp>
      </p:grpSp>
      <p:sp>
        <p:nvSpPr>
          <p:cNvPr id="107532" name="AutoShape 12"/>
          <p:cNvSpPr>
            <a:spLocks noChangeArrowheads="1"/>
          </p:cNvSpPr>
          <p:nvPr/>
        </p:nvSpPr>
        <p:spPr bwMode="auto">
          <a:xfrm>
            <a:off x="4876800" y="1752600"/>
            <a:ext cx="609600" cy="533400"/>
          </a:xfrm>
          <a:prstGeom prst="star5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244A58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07533" name="Group 13"/>
          <p:cNvGrpSpPr>
            <a:grpSpLocks/>
          </p:cNvGrpSpPr>
          <p:nvPr/>
        </p:nvGrpSpPr>
        <p:grpSpPr bwMode="auto">
          <a:xfrm>
            <a:off x="7010400" y="685800"/>
            <a:ext cx="1092200" cy="3276600"/>
            <a:chOff x="4416" y="432"/>
            <a:chExt cx="688" cy="2064"/>
          </a:xfrm>
        </p:grpSpPr>
        <p:sp>
          <p:nvSpPr>
            <p:cNvPr id="33809" name="Line 14"/>
            <p:cNvSpPr>
              <a:spLocks noChangeShapeType="1"/>
            </p:cNvSpPr>
            <p:nvPr/>
          </p:nvSpPr>
          <p:spPr bwMode="auto">
            <a:xfrm flipV="1">
              <a:off x="4416" y="672"/>
              <a:ext cx="192" cy="1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244A58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810" name="Text Box 15"/>
            <p:cNvSpPr txBox="1">
              <a:spLocks noChangeArrowheads="1"/>
            </p:cNvSpPr>
            <p:nvPr/>
          </p:nvSpPr>
          <p:spPr bwMode="auto">
            <a:xfrm>
              <a:off x="4560" y="432"/>
              <a:ext cx="5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800" smtClean="0">
                  <a:solidFill>
                    <a:srgbClr val="244A58"/>
                  </a:solidFill>
                  <a:latin typeface="+mj-lt"/>
                </a:rPr>
                <a:t>B</a:t>
              </a:r>
              <a:r>
                <a:rPr lang="en-US" sz="1800" baseline="-25000" smtClean="0">
                  <a:solidFill>
                    <a:srgbClr val="244A58"/>
                  </a:solidFill>
                  <a:latin typeface="+mj-lt"/>
                  <a:sym typeface="Monotype Sorts" charset="0"/>
                </a:rPr>
                <a:t></a:t>
              </a:r>
              <a:r>
                <a:rPr lang="en-US" sz="1800" i="1" smtClean="0">
                  <a:solidFill>
                    <a:srgbClr val="244A58"/>
                  </a:solidFill>
                  <a:latin typeface="+mj-lt"/>
                  <a:sym typeface="Monotype Sorts" charset="0"/>
                </a:rPr>
                <a:t>=20</a:t>
              </a:r>
              <a:endParaRPr lang="en-US" sz="1800" i="1" smtClean="0">
                <a:solidFill>
                  <a:srgbClr val="244A58"/>
                </a:solidFill>
                <a:latin typeface="+mj-lt"/>
              </a:endParaRPr>
            </a:p>
          </p:txBody>
        </p:sp>
      </p:grpSp>
      <p:sp>
        <p:nvSpPr>
          <p:cNvPr id="107536" name="AutoShape 16"/>
          <p:cNvSpPr>
            <a:spLocks noChangeArrowheads="1"/>
          </p:cNvSpPr>
          <p:nvPr/>
        </p:nvSpPr>
        <p:spPr bwMode="auto">
          <a:xfrm>
            <a:off x="228600" y="228600"/>
            <a:ext cx="1219200" cy="1143000"/>
          </a:xfrm>
          <a:prstGeom prst="star5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244A58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107537" name="Text Box 17"/>
          <p:cNvSpPr txBox="1">
            <a:spLocks noChangeArrowheads="1"/>
          </p:cNvSpPr>
          <p:nvPr/>
        </p:nvSpPr>
        <p:spPr bwMode="auto">
          <a:xfrm>
            <a:off x="287338" y="1828800"/>
            <a:ext cx="52911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Stars have different</a:t>
            </a:r>
          </a:p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luminosities, and measuring</a:t>
            </a:r>
          </a:p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how bright they appear </a:t>
            </a:r>
          </a:p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is not enough to know their distance </a:t>
            </a:r>
            <a:r>
              <a:rPr lang="en-US" sz="2400" dirty="0" smtClean="0">
                <a:solidFill>
                  <a:srgbClr val="244A58"/>
                </a:solidFill>
                <a:latin typeface="+mj-lt"/>
                <a:sym typeface="Wingdings"/>
              </a:rPr>
              <a:t></a:t>
            </a: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 </a:t>
            </a:r>
          </a:p>
        </p:txBody>
      </p:sp>
      <p:grpSp>
        <p:nvGrpSpPr>
          <p:cNvPr id="107538" name="Group 18"/>
          <p:cNvGrpSpPr>
            <a:grpSpLocks/>
          </p:cNvGrpSpPr>
          <p:nvPr/>
        </p:nvGrpSpPr>
        <p:grpSpPr bwMode="auto">
          <a:xfrm>
            <a:off x="7246938" y="1295400"/>
            <a:ext cx="863600" cy="3352800"/>
            <a:chOff x="4565" y="816"/>
            <a:chExt cx="544" cy="2112"/>
          </a:xfrm>
        </p:grpSpPr>
        <p:sp>
          <p:nvSpPr>
            <p:cNvPr id="33807" name="Text Box 19"/>
            <p:cNvSpPr txBox="1">
              <a:spLocks noChangeArrowheads="1"/>
            </p:cNvSpPr>
            <p:nvPr/>
          </p:nvSpPr>
          <p:spPr bwMode="auto">
            <a:xfrm>
              <a:off x="4565" y="816"/>
              <a:ext cx="5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800" smtClean="0">
                  <a:solidFill>
                    <a:srgbClr val="244A58"/>
                  </a:solidFill>
                  <a:latin typeface="+mj-lt"/>
                </a:rPr>
                <a:t>B</a:t>
              </a:r>
              <a:r>
                <a:rPr lang="en-US" sz="1800" baseline="-25000" smtClean="0">
                  <a:solidFill>
                    <a:srgbClr val="244A58"/>
                  </a:solidFill>
                  <a:latin typeface="+mj-lt"/>
                  <a:sym typeface="Monotype Sorts" charset="0"/>
                </a:rPr>
                <a:t></a:t>
              </a:r>
              <a:r>
                <a:rPr lang="en-US" sz="1800" i="1" smtClean="0">
                  <a:solidFill>
                    <a:srgbClr val="244A58"/>
                  </a:solidFill>
                  <a:latin typeface="+mj-lt"/>
                  <a:sym typeface="Monotype Sorts" charset="0"/>
                </a:rPr>
                <a:t>=20</a:t>
              </a:r>
              <a:endParaRPr lang="en-US" sz="1800" i="1" smtClean="0">
                <a:solidFill>
                  <a:srgbClr val="244A58"/>
                </a:solidFill>
                <a:latin typeface="+mj-lt"/>
              </a:endParaRPr>
            </a:p>
          </p:txBody>
        </p:sp>
        <p:sp>
          <p:nvSpPr>
            <p:cNvPr id="33808" name="Line 20"/>
            <p:cNvSpPr>
              <a:spLocks noChangeShapeType="1"/>
            </p:cNvSpPr>
            <p:nvPr/>
          </p:nvSpPr>
          <p:spPr bwMode="auto">
            <a:xfrm flipV="1">
              <a:off x="4656" y="1104"/>
              <a:ext cx="192" cy="1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244A58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5613" name="Picture 21" descr="astronomer-thum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962400"/>
            <a:ext cx="2413000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7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2"/>
          <p:cNvSpPr txBox="1">
            <a:spLocks noChangeArrowheads="1"/>
          </p:cNvSpPr>
          <p:nvPr/>
        </p:nvSpPr>
        <p:spPr bwMode="auto">
          <a:xfrm>
            <a:off x="517525" y="280988"/>
            <a:ext cx="5802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smtClean="0">
                <a:solidFill>
                  <a:srgbClr val="244A58"/>
                </a:solidFill>
                <a:latin typeface="+mj-lt"/>
              </a:rPr>
              <a:t>What if he had light bulbs, instead of stars?</a:t>
            </a:r>
          </a:p>
        </p:txBody>
      </p:sp>
      <p:pic>
        <p:nvPicPr>
          <p:cNvPr id="27650" name="Picture 3" descr="astronomer-thum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191000"/>
            <a:ext cx="2211387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685800" y="1066800"/>
            <a:ext cx="795338" cy="1066800"/>
            <a:chOff x="1296" y="864"/>
            <a:chExt cx="1014" cy="1728"/>
          </a:xfrm>
        </p:grpSpPr>
        <p:pic>
          <p:nvPicPr>
            <p:cNvPr id="27661" name="Picture 5" descr="light_bulb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864"/>
              <a:ext cx="971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5" name="Text Box 6"/>
            <p:cNvSpPr txBox="1">
              <a:spLocks noChangeArrowheads="1"/>
            </p:cNvSpPr>
            <p:nvPr/>
          </p:nvSpPr>
          <p:spPr bwMode="auto">
            <a:xfrm>
              <a:off x="1486" y="1090"/>
              <a:ext cx="824" cy="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smtClean="0">
                  <a:solidFill>
                    <a:srgbClr val="244A58"/>
                  </a:solidFill>
                  <a:latin typeface="+mj-lt"/>
                </a:rPr>
                <a:t>60 W</a:t>
              </a:r>
              <a:endParaRPr lang="en-US" sz="1800" smtClean="0">
                <a:solidFill>
                  <a:srgbClr val="244A58"/>
                </a:solidFill>
                <a:latin typeface="+mj-lt"/>
              </a:endParaRPr>
            </a:p>
          </p:txBody>
        </p:sp>
      </p:grpSp>
      <p:sp>
        <p:nvSpPr>
          <p:cNvPr id="35844" name="Text Box 7"/>
          <p:cNvSpPr txBox="1">
            <a:spLocks noChangeArrowheads="1"/>
          </p:cNvSpPr>
          <p:nvPr/>
        </p:nvSpPr>
        <p:spPr bwMode="auto">
          <a:xfrm>
            <a:off x="571500" y="2667000"/>
            <a:ext cx="4384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Would he be able to know </a:t>
            </a:r>
          </a:p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how far the light bulbs are</a:t>
            </a:r>
          </a:p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from their apparent brightness?</a:t>
            </a: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152400" y="4144963"/>
            <a:ext cx="63261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YES! </a:t>
            </a:r>
          </a:p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Because all the light bulbs </a:t>
            </a:r>
          </a:p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have the same luminosity,</a:t>
            </a:r>
          </a:p>
          <a:p>
            <a:pPr algn="ctr">
              <a:defRPr/>
            </a:pPr>
            <a:r>
              <a:rPr lang="en-US" sz="2400" dirty="0" smtClean="0">
                <a:solidFill>
                  <a:srgbClr val="244A58"/>
                </a:solidFill>
                <a:latin typeface="+mj-lt"/>
              </a:rPr>
              <a:t>and so the dimmer ones must be farther away.</a:t>
            </a:r>
          </a:p>
        </p:txBody>
      </p:sp>
      <p:grpSp>
        <p:nvGrpSpPr>
          <p:cNvPr id="27654" name="Group 9"/>
          <p:cNvGrpSpPr>
            <a:grpSpLocks/>
          </p:cNvGrpSpPr>
          <p:nvPr/>
        </p:nvGrpSpPr>
        <p:grpSpPr bwMode="auto">
          <a:xfrm>
            <a:off x="6781800" y="304800"/>
            <a:ext cx="795338" cy="1066800"/>
            <a:chOff x="1296" y="864"/>
            <a:chExt cx="1014" cy="1728"/>
          </a:xfrm>
        </p:grpSpPr>
        <p:pic>
          <p:nvPicPr>
            <p:cNvPr id="27659" name="Picture 10" descr="light_bulb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864"/>
              <a:ext cx="971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3" name="Text Box 11"/>
            <p:cNvSpPr txBox="1">
              <a:spLocks noChangeArrowheads="1"/>
            </p:cNvSpPr>
            <p:nvPr/>
          </p:nvSpPr>
          <p:spPr bwMode="auto">
            <a:xfrm>
              <a:off x="1486" y="1090"/>
              <a:ext cx="824" cy="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smtClean="0">
                  <a:solidFill>
                    <a:srgbClr val="244A58"/>
                  </a:solidFill>
                  <a:latin typeface="+mj-lt"/>
                </a:rPr>
                <a:t>60 W</a:t>
              </a:r>
              <a:endParaRPr lang="en-US" sz="1800" smtClean="0">
                <a:solidFill>
                  <a:srgbClr val="244A58"/>
                </a:solidFill>
                <a:latin typeface="+mj-lt"/>
              </a:endParaRPr>
            </a:p>
          </p:txBody>
        </p:sp>
      </p:grpSp>
      <p:grpSp>
        <p:nvGrpSpPr>
          <p:cNvPr id="27655" name="Group 12"/>
          <p:cNvGrpSpPr>
            <a:grpSpLocks/>
          </p:cNvGrpSpPr>
          <p:nvPr/>
        </p:nvGrpSpPr>
        <p:grpSpPr bwMode="auto">
          <a:xfrm>
            <a:off x="5029200" y="1600200"/>
            <a:ext cx="795338" cy="1066800"/>
            <a:chOff x="1296" y="864"/>
            <a:chExt cx="1014" cy="1728"/>
          </a:xfrm>
        </p:grpSpPr>
        <p:pic>
          <p:nvPicPr>
            <p:cNvPr id="27657" name="Picture 13" descr="light_bulb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864"/>
              <a:ext cx="971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1" name="Text Box 14"/>
            <p:cNvSpPr txBox="1">
              <a:spLocks noChangeArrowheads="1"/>
            </p:cNvSpPr>
            <p:nvPr/>
          </p:nvSpPr>
          <p:spPr bwMode="auto">
            <a:xfrm>
              <a:off x="1486" y="1090"/>
              <a:ext cx="824" cy="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smtClean="0">
                  <a:solidFill>
                    <a:srgbClr val="244A58"/>
                  </a:solidFill>
                  <a:latin typeface="+mj-lt"/>
                </a:rPr>
                <a:t>60 W</a:t>
              </a:r>
              <a:endParaRPr lang="en-US" sz="1800" smtClean="0">
                <a:solidFill>
                  <a:srgbClr val="244A58"/>
                </a:solidFill>
                <a:latin typeface="+mj-lt"/>
              </a:endParaRPr>
            </a:p>
          </p:txBody>
        </p:sp>
      </p:grpSp>
      <p:sp>
        <p:nvSpPr>
          <p:cNvPr id="109583" name="Text Box 15"/>
          <p:cNvSpPr txBox="1">
            <a:spLocks noChangeArrowheads="1"/>
          </p:cNvSpPr>
          <p:nvPr/>
        </p:nvSpPr>
        <p:spPr bwMode="auto">
          <a:xfrm>
            <a:off x="152400" y="6019800"/>
            <a:ext cx="6035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ARE THERE ASTRONOMICAL LIGHT BULBS?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6" grpId="0"/>
      <p:bldP spid="10958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wrap="none">
        <a:spAutoFit/>
      </a:bodyPr>
      <a:lstStyle>
        <a:defPPr>
          <a:defRPr sz="2400" dirty="0" smtClean="0">
            <a:solidFill>
              <a:srgbClr val="244A58"/>
            </a:solidFill>
            <a:latin typeface="+mn-l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10863</TotalTime>
  <Words>1315</Words>
  <Application>Microsoft Macintosh PowerPoint</Application>
  <PresentationFormat>On-screen Show (4:3)</PresentationFormat>
  <Paragraphs>184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Calibri</vt:lpstr>
      <vt:lpstr>Cambria</vt:lpstr>
      <vt:lpstr>Helvetica Light</vt:lpstr>
      <vt:lpstr>Helvetica Neue Bold Condensed</vt:lpstr>
      <vt:lpstr>Monotype Sorts</vt:lpstr>
      <vt:lpstr>ＭＳ Ｐゴシック</vt:lpstr>
      <vt:lpstr>Symbol</vt:lpstr>
      <vt:lpstr>Times New Roman</vt:lpstr>
      <vt:lpstr>Wingdings</vt:lpstr>
      <vt:lpstr>Arial</vt:lpstr>
      <vt:lpstr>Adjacency</vt:lpstr>
      <vt:lpstr>PowerPoint Presentation</vt:lpstr>
      <vt:lpstr>The most amazing fact ever</vt:lpstr>
      <vt:lpstr>The most amazing fact ever</vt:lpstr>
      <vt:lpstr>The sky is the limit!</vt:lpstr>
      <vt:lpstr>This gives us the chance of observing  the history of the Universe.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 of parameter estimation</vt:lpstr>
      <vt:lpstr>PowerPoint Presentation</vt:lpstr>
      <vt:lpstr>PowerPoint Presentation</vt:lpstr>
      <vt:lpstr>Parameter fitting </vt:lpstr>
      <vt:lpstr>Goodness of fit: the 𝜒2 function</vt:lpstr>
      <vt:lpstr>Practice: Notebook on line fitting</vt:lpstr>
    </vt:vector>
  </TitlesOfParts>
  <Company>Viviana Acquaviva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Viviana Acquaviva</dc:creator>
  <cp:lastModifiedBy>Viviana Acquaviva</cp:lastModifiedBy>
  <cp:revision>264</cp:revision>
  <dcterms:created xsi:type="dcterms:W3CDTF">2008-07-13T20:50:08Z</dcterms:created>
  <dcterms:modified xsi:type="dcterms:W3CDTF">2019-02-06T20:07:09Z</dcterms:modified>
</cp:coreProperties>
</file>